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8" r:id="rId2"/>
    <p:sldId id="340" r:id="rId3"/>
    <p:sldId id="345" r:id="rId4"/>
    <p:sldId id="342" r:id="rId5"/>
    <p:sldId id="321" r:id="rId6"/>
    <p:sldId id="326" r:id="rId7"/>
    <p:sldId id="329" r:id="rId8"/>
    <p:sldId id="331" r:id="rId9"/>
    <p:sldId id="332" r:id="rId10"/>
    <p:sldId id="260" r:id="rId11"/>
    <p:sldId id="256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390A70"/>
    <a:srgbClr val="81F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964" autoAdjust="0"/>
    <p:restoredTop sz="78194" autoAdjust="0"/>
  </p:normalViewPr>
  <p:slideViewPr>
    <p:cSldViewPr snapToGrid="0" snapToObjects="1">
      <p:cViewPr varScale="1">
        <p:scale>
          <a:sx n="81" d="100"/>
          <a:sy n="81" d="100"/>
        </p:scale>
        <p:origin x="1518" y="84"/>
      </p:cViewPr>
      <p:guideLst>
        <p:guide orient="horz" pos="2160"/>
        <p:guide pos="2880"/>
      </p:guideLst>
    </p:cSldViewPr>
  </p:slideViewPr>
  <p:notesTextViewPr>
    <p:cViewPr>
      <p:scale>
        <a:sx n="150" d="100"/>
        <a:sy n="150" d="100"/>
      </p:scale>
      <p:origin x="0" y="0"/>
    </p:cViewPr>
  </p:notesTextViewPr>
  <p:sorterViewPr>
    <p:cViewPr>
      <p:scale>
        <a:sx n="170" d="100"/>
        <a:sy n="17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76B573-066D-495E-BF6C-86ECEAA94310}" type="datetimeFigureOut">
              <a:rPr lang="en-GB" smtClean="0"/>
              <a:t>14/06/2019</a:t>
            </a:fld>
            <a:endParaRPr lang="en-GB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GB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D106EC-ED86-444D-8409-5E05DFF4A2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98744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 smtClean="0"/>
              <a:t>I </a:t>
            </a:r>
            <a:r>
              <a:rPr lang="sv-SE" dirty="0" err="1" smtClean="0"/>
              <a:t>will</a:t>
            </a:r>
            <a:r>
              <a:rPr lang="sv-SE" dirty="0" smtClean="0"/>
              <a:t> </a:t>
            </a:r>
            <a:r>
              <a:rPr lang="sv-SE" dirty="0" err="1" smtClean="0"/>
              <a:t>now</a:t>
            </a:r>
            <a:r>
              <a:rPr lang="sv-SE" dirty="0" smtClean="0"/>
              <a:t> present</a:t>
            </a:r>
            <a:r>
              <a:rPr lang="sv-SE" baseline="0" dirty="0" smtClean="0"/>
              <a:t> a </a:t>
            </a:r>
            <a:r>
              <a:rPr lang="sv-SE" baseline="0" dirty="0" err="1" smtClean="0"/>
              <a:t>proposal</a:t>
            </a:r>
            <a:r>
              <a:rPr lang="sv-SE" baseline="0" dirty="0" smtClean="0"/>
              <a:t> for a </a:t>
            </a:r>
            <a:r>
              <a:rPr lang="sv-SE" baseline="0" dirty="0" err="1" smtClean="0"/>
              <a:t>smooth</a:t>
            </a:r>
            <a:r>
              <a:rPr lang="sv-SE" baseline="0" dirty="0" smtClean="0"/>
              <a:t> </a:t>
            </a:r>
            <a:r>
              <a:rPr lang="sv-SE" baseline="0" dirty="0" err="1" smtClean="0"/>
              <a:t>transition</a:t>
            </a:r>
            <a:r>
              <a:rPr lang="sv-SE" baseline="0" dirty="0" smtClean="0"/>
              <a:t> to Sovereign Money and </a:t>
            </a:r>
            <a:r>
              <a:rPr lang="sv-SE" baseline="0" dirty="0" err="1" smtClean="0"/>
              <a:t>also</a:t>
            </a:r>
            <a:r>
              <a:rPr lang="sv-SE" baseline="0" dirty="0" smtClean="0"/>
              <a:t> show </a:t>
            </a:r>
            <a:r>
              <a:rPr lang="sv-SE" baseline="0" dirty="0" err="1" smtClean="0"/>
              <a:t>how</a:t>
            </a:r>
            <a:r>
              <a:rPr lang="sv-SE" baseline="0" dirty="0" smtClean="0"/>
              <a:t> E-kronas </a:t>
            </a:r>
            <a:r>
              <a:rPr lang="sv-SE" baseline="0" dirty="0" err="1" smtClean="0"/>
              <a:t>can</a:t>
            </a:r>
            <a:r>
              <a:rPr lang="sv-SE" baseline="0" dirty="0" smtClean="0"/>
              <a:t> be </a:t>
            </a:r>
            <a:r>
              <a:rPr lang="sv-SE" baseline="0" dirty="0" err="1" smtClean="0"/>
              <a:t>introduced</a:t>
            </a:r>
            <a:r>
              <a:rPr lang="sv-SE" baseline="0" dirty="0" smtClean="0"/>
              <a:t> in a </a:t>
            </a:r>
            <a:r>
              <a:rPr lang="sv-SE" baseline="0" dirty="0" err="1" smtClean="0"/>
              <a:t>stable</a:t>
            </a:r>
            <a:r>
              <a:rPr lang="sv-SE" baseline="0" dirty="0" smtClean="0"/>
              <a:t> </a:t>
            </a:r>
            <a:r>
              <a:rPr lang="sv-SE" baseline="0" dirty="0" err="1" smtClean="0"/>
              <a:t>way</a:t>
            </a:r>
            <a:r>
              <a:rPr lang="sv-SE" baseline="0" dirty="0" smtClean="0"/>
              <a:t>.</a:t>
            </a:r>
          </a:p>
          <a:p>
            <a:r>
              <a:rPr lang="sv-SE" baseline="0" dirty="0" err="1" smtClean="0"/>
              <a:t>But</a:t>
            </a:r>
            <a:r>
              <a:rPr lang="sv-SE" baseline="0" dirty="0" smtClean="0"/>
              <a:t> </a:t>
            </a:r>
            <a:r>
              <a:rPr lang="sv-SE" baseline="0" dirty="0" err="1" smtClean="0"/>
              <a:t>first</a:t>
            </a:r>
            <a:r>
              <a:rPr lang="sv-SE" baseline="0" dirty="0" smtClean="0"/>
              <a:t> I </a:t>
            </a:r>
            <a:r>
              <a:rPr lang="sv-SE" baseline="0" dirty="0" err="1" smtClean="0"/>
              <a:t>need</a:t>
            </a:r>
            <a:r>
              <a:rPr lang="sv-SE" baseline="0" dirty="0" smtClean="0"/>
              <a:t> to </a:t>
            </a:r>
            <a:r>
              <a:rPr lang="sv-SE" baseline="0" dirty="0" err="1" smtClean="0"/>
              <a:t>visualise</a:t>
            </a:r>
            <a:r>
              <a:rPr lang="sv-SE" baseline="0" dirty="0" smtClean="0"/>
              <a:t> the </a:t>
            </a:r>
            <a:r>
              <a:rPr lang="sv-SE" baseline="0" dirty="0" err="1" smtClean="0"/>
              <a:t>workings</a:t>
            </a:r>
            <a:r>
              <a:rPr lang="sv-SE" baseline="0" dirty="0" smtClean="0"/>
              <a:t> </a:t>
            </a:r>
            <a:r>
              <a:rPr lang="sv-SE" baseline="0" dirty="0" err="1" smtClean="0"/>
              <a:t>of</a:t>
            </a:r>
            <a:r>
              <a:rPr lang="sv-SE" baseline="0" dirty="0" smtClean="0"/>
              <a:t> the </a:t>
            </a:r>
            <a:r>
              <a:rPr lang="sv-SE" baseline="0" dirty="0" err="1" smtClean="0"/>
              <a:t>current</a:t>
            </a:r>
            <a:r>
              <a:rPr lang="sv-SE" baseline="0" dirty="0" smtClean="0"/>
              <a:t> </a:t>
            </a:r>
            <a:r>
              <a:rPr lang="sv-SE" baseline="0" dirty="0" err="1" smtClean="0"/>
              <a:t>monetary</a:t>
            </a:r>
            <a:r>
              <a:rPr lang="sv-SE" baseline="0" dirty="0" smtClean="0"/>
              <a:t> system.</a:t>
            </a:r>
            <a:endParaRPr lang="en-GB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D106EC-ED86-444D-8409-5E05DFF4A2FF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4845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 err="1" smtClean="0"/>
              <a:t>Here’s</a:t>
            </a:r>
            <a:r>
              <a:rPr lang="sv-SE" dirty="0" smtClean="0"/>
              <a:t> all </a:t>
            </a:r>
            <a:r>
              <a:rPr lang="sv-SE" dirty="0" err="1" smtClean="0"/>
              <a:t>of</a:t>
            </a:r>
            <a:r>
              <a:rPr lang="sv-SE" dirty="0" smtClean="0"/>
              <a:t> </a:t>
            </a:r>
            <a:r>
              <a:rPr lang="sv-SE" dirty="0" err="1" smtClean="0"/>
              <a:t>us</a:t>
            </a:r>
            <a:r>
              <a:rPr lang="sv-SE" dirty="0" smtClean="0"/>
              <a:t>. All legal persons in the </a:t>
            </a:r>
            <a:r>
              <a:rPr lang="sv-SE" dirty="0" err="1" smtClean="0"/>
              <a:t>society</a:t>
            </a:r>
            <a:r>
              <a:rPr lang="sv-SE" dirty="0" smtClean="0"/>
              <a:t>.</a:t>
            </a:r>
            <a:r>
              <a:rPr lang="sv-SE" baseline="0" dirty="0" smtClean="0"/>
              <a:t> </a:t>
            </a:r>
            <a:r>
              <a:rPr lang="sv-SE" baseline="0" dirty="0" err="1" smtClean="0"/>
              <a:t>Put</a:t>
            </a:r>
            <a:r>
              <a:rPr lang="sv-SE" baseline="0" dirty="0" smtClean="0"/>
              <a:t> </a:t>
            </a:r>
            <a:r>
              <a:rPr lang="sv-SE" baseline="0" dirty="0" err="1" smtClean="0"/>
              <a:t>yourself</a:t>
            </a:r>
            <a:r>
              <a:rPr lang="sv-SE" baseline="0" dirty="0" smtClean="0"/>
              <a:t> in </a:t>
            </a:r>
            <a:r>
              <a:rPr lang="sv-SE" baseline="0" dirty="0" err="1" smtClean="0"/>
              <a:t>this</a:t>
            </a:r>
            <a:r>
              <a:rPr lang="sv-SE" baseline="0" dirty="0" smtClean="0"/>
              <a:t> position.</a:t>
            </a:r>
            <a:endParaRPr lang="sv-SE" dirty="0" smtClean="0"/>
          </a:p>
          <a:p>
            <a:r>
              <a:rPr lang="sv-SE" baseline="0" dirty="0" smtClean="0"/>
              <a:t>And </a:t>
            </a:r>
            <a:r>
              <a:rPr lang="sv-SE" baseline="0" dirty="0" err="1" smtClean="0"/>
              <a:t>here’s</a:t>
            </a:r>
            <a:r>
              <a:rPr lang="sv-SE" baseline="0" dirty="0" smtClean="0"/>
              <a:t> </a:t>
            </a:r>
            <a:r>
              <a:rPr lang="sv-SE" baseline="0" dirty="0" err="1" smtClean="0"/>
              <a:t>your</a:t>
            </a:r>
            <a:r>
              <a:rPr lang="sv-SE" baseline="0" dirty="0" smtClean="0"/>
              <a:t> </a:t>
            </a:r>
            <a:r>
              <a:rPr lang="sv-SE" baseline="0" dirty="0" err="1" smtClean="0"/>
              <a:t>balance</a:t>
            </a:r>
            <a:r>
              <a:rPr lang="sv-SE" baseline="0" dirty="0" smtClean="0"/>
              <a:t> </a:t>
            </a:r>
            <a:r>
              <a:rPr lang="sv-SE" baseline="0" dirty="0" err="1" smtClean="0"/>
              <a:t>sheet</a:t>
            </a:r>
            <a:r>
              <a:rPr lang="sv-SE" baseline="0" dirty="0" smtClean="0"/>
              <a:t>.</a:t>
            </a:r>
          </a:p>
          <a:p>
            <a:r>
              <a:rPr lang="sv-SE" baseline="0" dirty="0" smtClean="0"/>
              <a:t>To the </a:t>
            </a:r>
            <a:r>
              <a:rPr lang="sv-SE" baseline="0" dirty="0" err="1" smtClean="0"/>
              <a:t>left</a:t>
            </a:r>
            <a:r>
              <a:rPr lang="sv-SE" baseline="0" dirty="0" smtClean="0"/>
              <a:t> the </a:t>
            </a:r>
            <a:r>
              <a:rPr lang="sv-SE" baseline="0" dirty="0" err="1" smtClean="0"/>
              <a:t>value</a:t>
            </a:r>
            <a:r>
              <a:rPr lang="sv-SE" baseline="0" dirty="0" smtClean="0"/>
              <a:t> </a:t>
            </a:r>
            <a:r>
              <a:rPr lang="sv-SE" baseline="0" dirty="0" err="1" smtClean="0"/>
              <a:t>of</a:t>
            </a:r>
            <a:r>
              <a:rPr lang="sv-SE" baseline="0" dirty="0" smtClean="0"/>
              <a:t> </a:t>
            </a:r>
            <a:r>
              <a:rPr lang="sv-SE" baseline="0" dirty="0" err="1" smtClean="0"/>
              <a:t>your</a:t>
            </a:r>
            <a:r>
              <a:rPr lang="sv-SE" baseline="0" dirty="0" smtClean="0"/>
              <a:t> assets. To the right the </a:t>
            </a:r>
            <a:r>
              <a:rPr lang="sv-SE" baseline="0" dirty="0" err="1" smtClean="0"/>
              <a:t>value</a:t>
            </a:r>
            <a:r>
              <a:rPr lang="sv-SE" baseline="0" dirty="0" smtClean="0"/>
              <a:t> </a:t>
            </a:r>
            <a:r>
              <a:rPr lang="sv-SE" baseline="0" dirty="0" err="1" smtClean="0"/>
              <a:t>of</a:t>
            </a:r>
            <a:r>
              <a:rPr lang="sv-SE" baseline="0" dirty="0" smtClean="0"/>
              <a:t> </a:t>
            </a:r>
            <a:r>
              <a:rPr lang="sv-SE" baseline="0" dirty="0" err="1" smtClean="0"/>
              <a:t>your</a:t>
            </a:r>
            <a:r>
              <a:rPr lang="sv-SE" baseline="0" dirty="0" smtClean="0"/>
              <a:t> </a:t>
            </a:r>
            <a:r>
              <a:rPr lang="sv-SE" baseline="0" dirty="0" err="1" smtClean="0"/>
              <a:t>liabilities</a:t>
            </a:r>
            <a:r>
              <a:rPr lang="sv-SE" baseline="0" dirty="0" smtClean="0"/>
              <a:t>. </a:t>
            </a:r>
            <a:r>
              <a:rPr lang="sv-SE" baseline="0" dirty="0" err="1" smtClean="0"/>
              <a:t>Your</a:t>
            </a:r>
            <a:r>
              <a:rPr lang="sv-SE" baseline="0" dirty="0" smtClean="0"/>
              <a:t> </a:t>
            </a:r>
            <a:r>
              <a:rPr lang="sv-SE" baseline="0" dirty="0" err="1" smtClean="0"/>
              <a:t>debts</a:t>
            </a:r>
            <a:r>
              <a:rPr lang="sv-SE" baseline="0" dirty="0" smtClean="0"/>
              <a:t>.</a:t>
            </a:r>
          </a:p>
          <a:p>
            <a:r>
              <a:rPr lang="sv-SE" baseline="0" dirty="0" smtClean="0"/>
              <a:t>The </a:t>
            </a:r>
            <a:r>
              <a:rPr lang="sv-SE" baseline="0" dirty="0" err="1" smtClean="0"/>
              <a:t>equity</a:t>
            </a:r>
            <a:r>
              <a:rPr lang="sv-SE" baseline="0" dirty="0" smtClean="0"/>
              <a:t> to the </a:t>
            </a:r>
            <a:r>
              <a:rPr lang="sv-SE" baseline="0" dirty="0" err="1" smtClean="0"/>
              <a:t>bottom</a:t>
            </a:r>
            <a:r>
              <a:rPr lang="sv-SE" baseline="0" dirty="0" smtClean="0"/>
              <a:t> right is </a:t>
            </a:r>
            <a:r>
              <a:rPr lang="sv-SE" baseline="0" dirty="0" err="1" smtClean="0"/>
              <a:t>what</a:t>
            </a:r>
            <a:r>
              <a:rPr lang="sv-SE" baseline="0" dirty="0" smtClean="0"/>
              <a:t> </a:t>
            </a:r>
            <a:r>
              <a:rPr lang="sv-SE" baseline="0" dirty="0" err="1" smtClean="0"/>
              <a:t>you</a:t>
            </a:r>
            <a:r>
              <a:rPr lang="sv-SE" baseline="0" dirty="0" smtClean="0"/>
              <a:t> get </a:t>
            </a:r>
            <a:r>
              <a:rPr lang="sv-SE" baseline="0" dirty="0" err="1" smtClean="0"/>
              <a:t>if</a:t>
            </a:r>
            <a:r>
              <a:rPr lang="sv-SE" baseline="0" dirty="0" smtClean="0"/>
              <a:t> </a:t>
            </a:r>
            <a:r>
              <a:rPr lang="sv-SE" baseline="0" dirty="0" err="1" smtClean="0"/>
              <a:t>you</a:t>
            </a:r>
            <a:r>
              <a:rPr lang="sv-SE" baseline="0" dirty="0" smtClean="0"/>
              <a:t> </a:t>
            </a:r>
            <a:r>
              <a:rPr lang="sv-SE" baseline="0" dirty="0" err="1" smtClean="0"/>
              <a:t>remove</a:t>
            </a:r>
            <a:r>
              <a:rPr lang="sv-SE" baseline="0" dirty="0" smtClean="0"/>
              <a:t> the </a:t>
            </a:r>
            <a:r>
              <a:rPr lang="sv-SE" baseline="0" dirty="0" err="1" smtClean="0"/>
              <a:t>value</a:t>
            </a:r>
            <a:r>
              <a:rPr lang="sv-SE" baseline="0" dirty="0" smtClean="0"/>
              <a:t> </a:t>
            </a:r>
            <a:r>
              <a:rPr lang="sv-SE" baseline="0" dirty="0" err="1" smtClean="0"/>
              <a:t>of</a:t>
            </a:r>
            <a:r>
              <a:rPr lang="sv-SE" baseline="0" dirty="0" smtClean="0"/>
              <a:t> </a:t>
            </a:r>
            <a:r>
              <a:rPr lang="sv-SE" baseline="0" dirty="0" err="1" smtClean="0"/>
              <a:t>your</a:t>
            </a:r>
            <a:r>
              <a:rPr lang="sv-SE" baseline="0" dirty="0" smtClean="0"/>
              <a:t> </a:t>
            </a:r>
            <a:r>
              <a:rPr lang="sv-SE" baseline="0" dirty="0" err="1" smtClean="0"/>
              <a:t>debts</a:t>
            </a:r>
            <a:r>
              <a:rPr lang="sv-SE" baseline="0" dirty="0" smtClean="0"/>
              <a:t> from the </a:t>
            </a:r>
            <a:r>
              <a:rPr lang="sv-SE" baseline="0" dirty="0" err="1" smtClean="0"/>
              <a:t>value</a:t>
            </a:r>
            <a:r>
              <a:rPr lang="sv-SE" baseline="0" dirty="0" smtClean="0"/>
              <a:t> </a:t>
            </a:r>
            <a:r>
              <a:rPr lang="sv-SE" baseline="0" dirty="0" err="1" smtClean="0"/>
              <a:t>of</a:t>
            </a:r>
            <a:r>
              <a:rPr lang="sv-SE" baseline="0" dirty="0" smtClean="0"/>
              <a:t> </a:t>
            </a:r>
            <a:r>
              <a:rPr lang="sv-SE" baseline="0" dirty="0" err="1" smtClean="0"/>
              <a:t>your</a:t>
            </a:r>
            <a:r>
              <a:rPr lang="sv-SE" baseline="0" dirty="0" smtClean="0"/>
              <a:t> assets.</a:t>
            </a:r>
          </a:p>
          <a:p>
            <a:r>
              <a:rPr lang="sv-SE" baseline="0" dirty="0" smtClean="0"/>
              <a:t>Bank money</a:t>
            </a:r>
          </a:p>
          <a:p>
            <a:r>
              <a:rPr lang="sv-SE" baseline="0" dirty="0" smtClean="0"/>
              <a:t>Money </a:t>
            </a:r>
            <a:r>
              <a:rPr lang="sv-SE" baseline="0" dirty="0" err="1" smtClean="0"/>
              <a:t>circulation</a:t>
            </a:r>
            <a:r>
              <a:rPr lang="sv-SE" baseline="0" dirty="0" smtClean="0"/>
              <a:t>.</a:t>
            </a:r>
          </a:p>
          <a:p>
            <a:r>
              <a:rPr lang="sv-SE" baseline="0" dirty="0" smtClean="0"/>
              <a:t>Dual </a:t>
            </a:r>
            <a:r>
              <a:rPr lang="sv-SE" baseline="0" dirty="0" err="1" smtClean="0"/>
              <a:t>monetary</a:t>
            </a:r>
            <a:r>
              <a:rPr lang="sv-SE" baseline="0" dirty="0" smtClean="0"/>
              <a:t> system.</a:t>
            </a:r>
          </a:p>
          <a:p>
            <a:r>
              <a:rPr lang="sv-SE" baseline="0" dirty="0" smtClean="0"/>
              <a:t>Policy rate to </a:t>
            </a:r>
            <a:r>
              <a:rPr lang="sv-SE" baseline="0" dirty="0" err="1" smtClean="0"/>
              <a:t>control</a:t>
            </a:r>
            <a:r>
              <a:rPr lang="sv-SE" baseline="0" dirty="0" smtClean="0"/>
              <a:t> the </a:t>
            </a:r>
            <a:r>
              <a:rPr lang="sv-SE" baseline="0" dirty="0" err="1" smtClean="0"/>
              <a:t>lending</a:t>
            </a:r>
            <a:r>
              <a:rPr lang="sv-SE" baseline="0" dirty="0" smtClean="0"/>
              <a:t> and </a:t>
            </a:r>
            <a:r>
              <a:rPr lang="sv-SE" baseline="0" dirty="0" err="1" smtClean="0"/>
              <a:t>thus</a:t>
            </a:r>
            <a:r>
              <a:rPr lang="sv-SE" baseline="0" dirty="0" smtClean="0"/>
              <a:t> the </a:t>
            </a:r>
            <a:r>
              <a:rPr lang="sv-SE" baseline="0" dirty="0" err="1" smtClean="0"/>
              <a:t>amount</a:t>
            </a:r>
            <a:r>
              <a:rPr lang="sv-SE" baseline="0" dirty="0" smtClean="0"/>
              <a:t> </a:t>
            </a:r>
            <a:r>
              <a:rPr lang="sv-SE" baseline="0" dirty="0" err="1" smtClean="0"/>
              <a:t>of</a:t>
            </a:r>
            <a:r>
              <a:rPr lang="sv-SE" baseline="0" dirty="0" smtClean="0"/>
              <a:t> money.</a:t>
            </a:r>
          </a:p>
          <a:p>
            <a:r>
              <a:rPr lang="sv-SE" baseline="0" dirty="0" err="1" smtClean="0"/>
              <a:t>Higher</a:t>
            </a:r>
            <a:r>
              <a:rPr lang="sv-SE" baseline="0" dirty="0" smtClean="0"/>
              <a:t> policy rate </a:t>
            </a:r>
            <a:r>
              <a:rPr lang="sv-SE" baseline="0" dirty="0" err="1" smtClean="0"/>
              <a:t>give</a:t>
            </a:r>
            <a:r>
              <a:rPr lang="sv-SE" baseline="0" dirty="0" smtClean="0"/>
              <a:t> less </a:t>
            </a:r>
            <a:r>
              <a:rPr lang="sv-SE" baseline="0" dirty="0" err="1" smtClean="0"/>
              <a:t>lending</a:t>
            </a:r>
            <a:r>
              <a:rPr lang="sv-SE" baseline="0" dirty="0" smtClean="0"/>
              <a:t> and less money </a:t>
            </a:r>
            <a:r>
              <a:rPr lang="sv-SE" baseline="0" dirty="0" err="1" smtClean="0"/>
              <a:t>created</a:t>
            </a:r>
            <a:r>
              <a:rPr lang="sv-SE" baseline="0" dirty="0" smtClean="0"/>
              <a:t>.</a:t>
            </a:r>
          </a:p>
          <a:p>
            <a:r>
              <a:rPr lang="sv-SE" baseline="0" dirty="0" err="1" smtClean="0"/>
              <a:t>Lower</a:t>
            </a:r>
            <a:r>
              <a:rPr lang="sv-SE" baseline="0" dirty="0" smtClean="0"/>
              <a:t> policy rate </a:t>
            </a:r>
            <a:r>
              <a:rPr lang="sv-SE" baseline="0" dirty="0" err="1" smtClean="0"/>
              <a:t>results</a:t>
            </a:r>
            <a:r>
              <a:rPr lang="sv-SE" baseline="0" dirty="0" smtClean="0"/>
              <a:t> in </a:t>
            </a:r>
            <a:r>
              <a:rPr lang="sv-SE" baseline="0" dirty="0" err="1" smtClean="0"/>
              <a:t>more</a:t>
            </a:r>
            <a:r>
              <a:rPr lang="sv-SE" baseline="0" dirty="0" smtClean="0"/>
              <a:t> </a:t>
            </a:r>
            <a:r>
              <a:rPr lang="sv-SE" baseline="0" dirty="0" err="1" smtClean="0"/>
              <a:t>lending</a:t>
            </a:r>
            <a:r>
              <a:rPr lang="sv-SE" baseline="0" dirty="0" smtClean="0"/>
              <a:t> and </a:t>
            </a:r>
            <a:r>
              <a:rPr lang="sv-SE" baseline="0" dirty="0" err="1" smtClean="0"/>
              <a:t>more</a:t>
            </a:r>
            <a:r>
              <a:rPr lang="sv-SE" baseline="0" dirty="0" smtClean="0"/>
              <a:t> money </a:t>
            </a:r>
            <a:r>
              <a:rPr lang="sv-SE" baseline="0" dirty="0" err="1" smtClean="0"/>
              <a:t>created</a:t>
            </a:r>
            <a:r>
              <a:rPr lang="sv-SE" baseline="0" dirty="0" smtClean="0"/>
              <a:t>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D106EC-ED86-444D-8409-5E05DFF4A2FF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11158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baseline="0" dirty="0" smtClean="0"/>
              <a:t>In the </a:t>
            </a:r>
            <a:r>
              <a:rPr lang="sv-SE" baseline="0" dirty="0" err="1" smtClean="0"/>
              <a:t>liability</a:t>
            </a:r>
            <a:r>
              <a:rPr lang="sv-SE" baseline="0" dirty="0" smtClean="0"/>
              <a:t> </a:t>
            </a:r>
            <a:r>
              <a:rPr lang="sv-SE" baseline="0" dirty="0" err="1" smtClean="0"/>
              <a:t>side</a:t>
            </a:r>
            <a:r>
              <a:rPr lang="sv-SE" baseline="0" dirty="0" smtClean="0"/>
              <a:t> </a:t>
            </a:r>
            <a:r>
              <a:rPr lang="sv-SE" baseline="0" dirty="0" err="1" smtClean="0"/>
              <a:t>of</a:t>
            </a:r>
            <a:r>
              <a:rPr lang="sv-SE" baseline="0" dirty="0" smtClean="0"/>
              <a:t> the </a:t>
            </a:r>
            <a:r>
              <a:rPr lang="sv-SE" baseline="0" dirty="0" err="1" smtClean="0"/>
              <a:t>balance</a:t>
            </a:r>
            <a:r>
              <a:rPr lang="sv-SE" baseline="0" dirty="0" smtClean="0"/>
              <a:t> </a:t>
            </a:r>
            <a:r>
              <a:rPr lang="sv-SE" baseline="0" dirty="0" err="1" smtClean="0"/>
              <a:t>sheet</a:t>
            </a:r>
            <a:r>
              <a:rPr lang="sv-SE" baseline="0" dirty="0" smtClean="0"/>
              <a:t> </a:t>
            </a:r>
            <a:r>
              <a:rPr lang="sv-SE" baseline="0" dirty="0" err="1" smtClean="0"/>
              <a:t>of</a:t>
            </a:r>
            <a:r>
              <a:rPr lang="sv-SE" baseline="0" dirty="0" smtClean="0"/>
              <a:t> the Riksbank </a:t>
            </a:r>
            <a:r>
              <a:rPr lang="sv-SE" baseline="0" dirty="0" err="1" smtClean="0"/>
              <a:t>instead</a:t>
            </a:r>
            <a:r>
              <a:rPr lang="sv-SE" baseline="0" dirty="0" smtClean="0"/>
              <a:t> </a:t>
            </a:r>
            <a:r>
              <a:rPr lang="sv-SE" baseline="0" dirty="0" err="1" smtClean="0"/>
              <a:t>of</a:t>
            </a:r>
            <a:r>
              <a:rPr lang="sv-SE" baseline="0" dirty="0" smtClean="0"/>
              <a:t> the </a:t>
            </a:r>
            <a:r>
              <a:rPr lang="sv-SE" baseline="0" dirty="0" err="1" smtClean="0"/>
              <a:t>commercial</a:t>
            </a:r>
            <a:r>
              <a:rPr lang="sv-SE" baseline="0" dirty="0" smtClean="0"/>
              <a:t> banks.</a:t>
            </a:r>
          </a:p>
          <a:p>
            <a:r>
              <a:rPr lang="sv-SE" baseline="0" dirty="0" err="1" smtClean="0"/>
              <a:t>Accounted</a:t>
            </a:r>
            <a:r>
              <a:rPr lang="sv-SE" baseline="0" dirty="0" smtClean="0"/>
              <a:t> for by </a:t>
            </a:r>
            <a:r>
              <a:rPr lang="sv-SE" baseline="0" dirty="0" err="1" smtClean="0"/>
              <a:t>your</a:t>
            </a:r>
            <a:r>
              <a:rPr lang="sv-SE" baseline="0" dirty="0" smtClean="0"/>
              <a:t> </a:t>
            </a:r>
            <a:r>
              <a:rPr lang="sv-SE" baseline="0" dirty="0" err="1" smtClean="0"/>
              <a:t>own</a:t>
            </a:r>
            <a:r>
              <a:rPr lang="sv-SE" baseline="0" dirty="0" smtClean="0"/>
              <a:t> </a:t>
            </a:r>
            <a:r>
              <a:rPr lang="sv-SE" baseline="0" dirty="0" err="1" smtClean="0"/>
              <a:t>commersial</a:t>
            </a:r>
            <a:r>
              <a:rPr lang="sv-SE" baseline="0" dirty="0" smtClean="0"/>
              <a:t> bank. The same look-and-</a:t>
            </a:r>
            <a:r>
              <a:rPr lang="sv-SE" baseline="0" dirty="0" err="1" smtClean="0"/>
              <a:t>feel</a:t>
            </a:r>
            <a:r>
              <a:rPr lang="sv-SE" baseline="0" dirty="0" smtClean="0"/>
              <a:t> as </a:t>
            </a:r>
            <a:r>
              <a:rPr lang="sv-SE" baseline="0" dirty="0" err="1" smtClean="0"/>
              <a:t>your</a:t>
            </a:r>
            <a:r>
              <a:rPr lang="sv-SE" baseline="0" dirty="0" smtClean="0"/>
              <a:t> </a:t>
            </a:r>
            <a:r>
              <a:rPr lang="sv-SE" baseline="0" dirty="0" err="1" smtClean="0"/>
              <a:t>ordinary</a:t>
            </a:r>
            <a:r>
              <a:rPr lang="sv-SE" baseline="0" dirty="0" smtClean="0"/>
              <a:t> </a:t>
            </a:r>
            <a:r>
              <a:rPr lang="sv-SE" baseline="0" dirty="0" err="1" smtClean="0"/>
              <a:t>payments</a:t>
            </a:r>
            <a:r>
              <a:rPr lang="sv-SE" baseline="0" dirty="0" smtClean="0"/>
              <a:t> </a:t>
            </a:r>
            <a:r>
              <a:rPr lang="sv-SE" baseline="0" dirty="0" err="1" smtClean="0"/>
              <a:t>account</a:t>
            </a:r>
            <a:r>
              <a:rPr lang="sv-SE" baseline="0" dirty="0" smtClean="0"/>
              <a:t>.</a:t>
            </a:r>
            <a:endParaRPr lang="en-GB" dirty="0" smtClean="0"/>
          </a:p>
          <a:p>
            <a:r>
              <a:rPr lang="en-GB" dirty="0" smtClean="0"/>
              <a:t>Four types of </a:t>
            </a:r>
            <a:r>
              <a:rPr lang="en-GB" dirty="0" err="1" smtClean="0"/>
              <a:t>Kronas</a:t>
            </a:r>
            <a:r>
              <a:rPr lang="en-GB" dirty="0" smtClean="0"/>
              <a:t>.</a:t>
            </a:r>
            <a:r>
              <a:rPr lang="en-GB" baseline="0" dirty="0" smtClean="0"/>
              <a:t> </a:t>
            </a:r>
          </a:p>
          <a:p>
            <a:r>
              <a:rPr lang="en-GB" baseline="0" dirty="0" smtClean="0"/>
              <a:t>Coins, notes, </a:t>
            </a:r>
            <a:r>
              <a:rPr lang="en-GB" baseline="0" dirty="0" err="1" smtClean="0"/>
              <a:t>bankmoney</a:t>
            </a:r>
            <a:r>
              <a:rPr lang="en-GB" baseline="0" dirty="0" smtClean="0"/>
              <a:t> and E-</a:t>
            </a:r>
            <a:r>
              <a:rPr lang="en-GB" baseline="0" dirty="0" err="1" smtClean="0"/>
              <a:t>kronas</a:t>
            </a:r>
            <a:r>
              <a:rPr lang="en-GB" baseline="0" dirty="0" smtClean="0"/>
              <a:t>.</a:t>
            </a:r>
          </a:p>
          <a:p>
            <a:r>
              <a:rPr lang="sv-SE" baseline="0" dirty="0" smtClean="0"/>
              <a:t>Same </a:t>
            </a:r>
            <a:r>
              <a:rPr lang="sv-SE" baseline="0" dirty="0" err="1" smtClean="0"/>
              <a:t>value</a:t>
            </a:r>
            <a:r>
              <a:rPr lang="sv-SE" baseline="0" dirty="0" smtClean="0"/>
              <a:t>. </a:t>
            </a:r>
            <a:r>
              <a:rPr lang="sv-SE" baseline="0" dirty="0" err="1" smtClean="0"/>
              <a:t>Exchangable</a:t>
            </a:r>
            <a:r>
              <a:rPr lang="sv-SE" baseline="0" dirty="0" smtClean="0"/>
              <a:t> </a:t>
            </a:r>
            <a:r>
              <a:rPr lang="sv-SE" baseline="0" dirty="0" err="1" smtClean="0"/>
              <a:t>without</a:t>
            </a:r>
            <a:r>
              <a:rPr lang="sv-SE" baseline="0" dirty="0" smtClean="0"/>
              <a:t> </a:t>
            </a:r>
            <a:r>
              <a:rPr lang="sv-SE" baseline="0" dirty="0" err="1" smtClean="0"/>
              <a:t>restrictions</a:t>
            </a:r>
            <a:r>
              <a:rPr lang="sv-SE" baseline="0" dirty="0" smtClean="0"/>
              <a:t>.</a:t>
            </a:r>
          </a:p>
          <a:p>
            <a:r>
              <a:rPr lang="sv-SE" b="1" baseline="0" dirty="0" err="1" smtClean="0"/>
              <a:t>What</a:t>
            </a:r>
            <a:r>
              <a:rPr lang="sv-SE" b="1" baseline="0" dirty="0" smtClean="0"/>
              <a:t> </a:t>
            </a:r>
            <a:r>
              <a:rPr lang="sv-SE" b="1" baseline="0" dirty="0" err="1" smtClean="0"/>
              <a:t>will</a:t>
            </a:r>
            <a:r>
              <a:rPr lang="sv-SE" b="1" baseline="0" dirty="0" smtClean="0"/>
              <a:t> be the </a:t>
            </a:r>
            <a:r>
              <a:rPr lang="sv-SE" b="1" baseline="0" dirty="0" err="1" smtClean="0"/>
              <a:t>consequences</a:t>
            </a:r>
            <a:r>
              <a:rPr lang="sv-SE" b="1" baseline="0" dirty="0" smtClean="0"/>
              <a:t> </a:t>
            </a:r>
            <a:r>
              <a:rPr lang="sv-SE" b="1" baseline="0" dirty="0" err="1" smtClean="0"/>
              <a:t>of</a:t>
            </a:r>
            <a:r>
              <a:rPr lang="sv-SE" b="1" baseline="0" dirty="0" smtClean="0"/>
              <a:t> no </a:t>
            </a:r>
            <a:r>
              <a:rPr lang="sv-SE" b="1" baseline="0" dirty="0" err="1" smtClean="0"/>
              <a:t>interest</a:t>
            </a:r>
            <a:r>
              <a:rPr lang="sv-SE" b="1" baseline="0" dirty="0" smtClean="0"/>
              <a:t>?</a:t>
            </a:r>
            <a:endParaRPr lang="en-GB" b="1" dirty="0" smtClean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3173AA-93CE-42AA-97C6-6B9054706E3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2887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baseline="0" dirty="0" smtClean="0"/>
              <a:t>Riksbank </a:t>
            </a:r>
            <a:r>
              <a:rPr lang="sv-SE" baseline="0" dirty="0" err="1" smtClean="0"/>
              <a:t>emitted</a:t>
            </a:r>
            <a:r>
              <a:rPr lang="sv-SE" baseline="0" dirty="0" smtClean="0"/>
              <a:t> money is </a:t>
            </a:r>
            <a:r>
              <a:rPr lang="sv-SE" baseline="0" dirty="0" err="1" smtClean="0"/>
              <a:t>needed</a:t>
            </a:r>
            <a:r>
              <a:rPr lang="sv-SE" baseline="0" dirty="0" smtClean="0"/>
              <a:t> to </a:t>
            </a:r>
            <a:r>
              <a:rPr lang="sv-SE" baseline="0" dirty="0" err="1" smtClean="0"/>
              <a:t>stimulate</a:t>
            </a:r>
            <a:r>
              <a:rPr lang="sv-SE" baseline="0" dirty="0" smtClean="0"/>
              <a:t> inflation </a:t>
            </a:r>
            <a:r>
              <a:rPr lang="sv-SE" baseline="0" dirty="0" err="1" smtClean="0"/>
              <a:t>when</a:t>
            </a:r>
            <a:r>
              <a:rPr lang="sv-SE" baseline="0" dirty="0" smtClean="0"/>
              <a:t> the </a:t>
            </a:r>
            <a:r>
              <a:rPr lang="sv-SE" baseline="0" dirty="0" err="1" smtClean="0"/>
              <a:t>floor</a:t>
            </a:r>
            <a:r>
              <a:rPr lang="sv-SE" baseline="0" dirty="0" smtClean="0"/>
              <a:t> stops the policy rate.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3173AA-93CE-42AA-97C6-6B9054706E3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05269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b="0" dirty="0" smtClean="0"/>
              <a:t>If the bank have not</a:t>
            </a:r>
            <a:r>
              <a:rPr lang="en-GB" sz="1600" b="0" baseline="0" dirty="0" smtClean="0"/>
              <a:t> enough liquidity /money it has to sell assets and pay.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b="0" baseline="0" dirty="0" smtClean="0"/>
              <a:t>The money paid to the Riksbank disappears. The banks stability according to the liquidity regulation suffers.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b="0" dirty="0" smtClean="0"/>
              <a:t>Strange thing is:</a:t>
            </a:r>
            <a:r>
              <a:rPr lang="en-GB" sz="1600" b="0" baseline="0" dirty="0" smtClean="0"/>
              <a:t> </a:t>
            </a:r>
            <a:r>
              <a:rPr lang="en-GB" sz="1600" b="0" dirty="0" smtClean="0"/>
              <a:t>Deposits considered very stable according to liquidity rules???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dirty="0" smtClean="0"/>
              <a:t>As stable as very long-term borrowing. Deposits from the Riksbank are not regarded as stable according to the regulations.</a:t>
            </a:r>
            <a:endParaRPr lang="en-GB" sz="1600" b="0" dirty="0" smtClean="0"/>
          </a:p>
          <a:p>
            <a:r>
              <a:rPr lang="en-GB" sz="1600" b="0" dirty="0" smtClean="0"/>
              <a:t>Sell assets and pay =&gt; </a:t>
            </a:r>
          </a:p>
          <a:p>
            <a:r>
              <a:rPr lang="en-GB" sz="1600" b="0" dirty="0" smtClean="0"/>
              <a:t>small scale: Less inflation, </a:t>
            </a:r>
          </a:p>
          <a:p>
            <a:r>
              <a:rPr lang="en-GB" sz="1600" b="0" dirty="0" smtClean="0"/>
              <a:t>large scale asset value </a:t>
            </a:r>
            <a:r>
              <a:rPr lang="en-GB" sz="1600" b="0" dirty="0" err="1" smtClean="0"/>
              <a:t>depriciation</a:t>
            </a:r>
            <a:r>
              <a:rPr lang="en-GB" sz="1600" b="0" dirty="0" smtClean="0"/>
              <a:t>, money disappears:</a:t>
            </a:r>
          </a:p>
          <a:p>
            <a:r>
              <a:rPr lang="en-GB" sz="1600" b="0" dirty="0" smtClean="0"/>
              <a:t>financial instability</a:t>
            </a:r>
          </a:p>
          <a:p>
            <a:endParaRPr lang="sv-SE" sz="1600" b="1" dirty="0" smtClean="0"/>
          </a:p>
          <a:p>
            <a:r>
              <a:rPr lang="sv-SE" sz="1600" b="1" dirty="0" smtClean="0"/>
              <a:t>Banks’ </a:t>
            </a:r>
            <a:r>
              <a:rPr lang="sv-SE" sz="1600" b="1" dirty="0" err="1" smtClean="0"/>
              <a:t>cost</a:t>
            </a:r>
            <a:r>
              <a:rPr lang="sv-SE" sz="1600" b="1" dirty="0" smtClean="0"/>
              <a:t> </a:t>
            </a:r>
            <a:r>
              <a:rPr lang="sv-SE" sz="1600" b="1" dirty="0" err="1" smtClean="0"/>
              <a:t>of</a:t>
            </a:r>
            <a:r>
              <a:rPr lang="sv-SE" sz="1600" b="1" dirty="0" smtClean="0"/>
              <a:t> </a:t>
            </a:r>
            <a:r>
              <a:rPr lang="sv-SE" sz="1600" b="1" dirty="0" err="1" smtClean="0"/>
              <a:t>financing</a:t>
            </a:r>
            <a:r>
              <a:rPr lang="sv-SE" sz="1600" b="1" dirty="0" smtClean="0"/>
              <a:t>:</a:t>
            </a:r>
          </a:p>
          <a:p>
            <a:r>
              <a:rPr lang="en-GB" sz="1600" dirty="0" smtClean="0"/>
              <a:t>Swedish banks today have very good credit ratings. Credit rating agencies are, however, open with the fact that Swedish banks' relatively high proportion of market funding is a negative factor in determining credit ratings. If credit ratings were adversely affected by an increased share of market funding, then all market funding will be more expensive.</a:t>
            </a:r>
          </a:p>
          <a:p>
            <a:endParaRPr lang="sv-SE" sz="1600" dirty="0" smtClean="0"/>
          </a:p>
          <a:p>
            <a:r>
              <a:rPr lang="sv-SE" sz="1600" b="1" dirty="0" smtClean="0"/>
              <a:t>E-kronas</a:t>
            </a:r>
            <a:r>
              <a:rPr lang="sv-SE" sz="1600" b="1" baseline="0" dirty="0" smtClean="0"/>
              <a:t> and </a:t>
            </a:r>
            <a:r>
              <a:rPr lang="sv-SE" sz="1600" b="1" baseline="0" dirty="0" err="1" smtClean="0"/>
              <a:t>liquidity</a:t>
            </a:r>
            <a:r>
              <a:rPr lang="sv-SE" sz="1600" b="1" baseline="0" dirty="0" smtClean="0"/>
              <a:t> </a:t>
            </a:r>
            <a:r>
              <a:rPr lang="sv-SE" sz="1600" b="1" baseline="0" dirty="0" err="1" smtClean="0"/>
              <a:t>regulation</a:t>
            </a:r>
            <a:endParaRPr lang="sv-SE" sz="1600" b="1" baseline="0" dirty="0" smtClean="0"/>
          </a:p>
          <a:p>
            <a:r>
              <a:rPr lang="en-GB" sz="1600" dirty="0" smtClean="0"/>
              <a:t>Deposits from households and smaller companies are usually immediately available to depositors. In the liquidity regulations, however, such deposits are regarded as stable, as stable as very long-term borrowing. Deposits from the Riksbank are not regarded as stable according to the regulations, unless it takes place at least 30 days (for LCR) and 1 year (for NSFR), respectively. If the public withdraws funds from the commercial banks' accounts and switches to e-kronor, the commercial banks receive less liquidity and the Riksbank gets more liquidity.</a:t>
            </a:r>
          </a:p>
          <a:p>
            <a:endParaRPr lang="sv-SE" sz="1600" dirty="0" smtClean="0"/>
          </a:p>
          <a:p>
            <a:r>
              <a:rPr lang="en-GB" sz="1600" dirty="0" smtClean="0"/>
              <a:t>The </a:t>
            </a:r>
            <a:r>
              <a:rPr lang="en-GB" sz="1600" dirty="0" err="1" smtClean="0"/>
              <a:t>Riksbank's</a:t>
            </a:r>
            <a:r>
              <a:rPr lang="en-GB" sz="1600" dirty="0" smtClean="0"/>
              <a:t> lending to the commercial banks must, however, take place without security, since the loans against collateral do not improve the commercial banks' liquidity according to the regulatory calculation method.</a:t>
            </a:r>
          </a:p>
          <a:p>
            <a:endParaRPr lang="en-GB" sz="1600" dirty="0" smtClean="0"/>
          </a:p>
          <a:p>
            <a:r>
              <a:rPr lang="sv-SE" sz="1600" b="1" dirty="0" err="1" smtClean="0"/>
              <a:t>Question</a:t>
            </a:r>
            <a:r>
              <a:rPr lang="sv-SE" sz="1600" b="1" dirty="0" smtClean="0"/>
              <a:t> to </a:t>
            </a:r>
            <a:r>
              <a:rPr lang="sv-SE" sz="1600" b="1" dirty="0" err="1" smtClean="0"/>
              <a:t>analyse</a:t>
            </a:r>
            <a:r>
              <a:rPr lang="sv-SE" sz="1600" b="1" dirty="0" smtClean="0"/>
              <a:t>:</a:t>
            </a:r>
          </a:p>
          <a:p>
            <a:r>
              <a:rPr lang="en-GB" sz="1600" dirty="0" smtClean="0"/>
              <a:t>Is the Riksbank prepared to lend money for at least one year's term to the commercial banks, without the need for security, to an extent that means that the banks, as a result of sudden flows from bank deposits to e-kronor, do not risk breaching the NSFR regulations?</a:t>
            </a:r>
          </a:p>
          <a:p>
            <a:endParaRPr lang="en-GB" sz="1600" dirty="0" smtClean="0"/>
          </a:p>
          <a:p>
            <a:r>
              <a:rPr lang="sv-SE" sz="1600" b="1" dirty="0" smtClean="0"/>
              <a:t>Risk</a:t>
            </a:r>
            <a:r>
              <a:rPr lang="sv-SE" sz="1600" b="1" baseline="0" dirty="0" smtClean="0"/>
              <a:t> </a:t>
            </a:r>
            <a:r>
              <a:rPr lang="sv-SE" sz="1600" b="1" baseline="0" dirty="0" err="1" smtClean="0"/>
              <a:t>of</a:t>
            </a:r>
            <a:r>
              <a:rPr lang="sv-SE" sz="1600" b="1" baseline="0" dirty="0" smtClean="0"/>
              <a:t> </a:t>
            </a:r>
            <a:r>
              <a:rPr lang="sv-SE" sz="1600" b="1" baseline="0" dirty="0" err="1" smtClean="0"/>
              <a:t>financial</a:t>
            </a:r>
            <a:r>
              <a:rPr lang="sv-SE" sz="1600" b="1" baseline="0" dirty="0" smtClean="0"/>
              <a:t> </a:t>
            </a:r>
            <a:r>
              <a:rPr lang="sv-SE" sz="1600" b="1" baseline="0" dirty="0" err="1" smtClean="0"/>
              <a:t>instability</a:t>
            </a:r>
            <a:r>
              <a:rPr lang="sv-SE" sz="1600" b="1" baseline="0" dirty="0" smtClean="0"/>
              <a:t>.</a:t>
            </a:r>
          </a:p>
          <a:p>
            <a:r>
              <a:rPr lang="sv-SE" dirty="0" err="1" smtClean="0"/>
              <a:t>Shouldn’t</a:t>
            </a:r>
            <a:r>
              <a:rPr lang="sv-SE" dirty="0" smtClean="0"/>
              <a:t> </a:t>
            </a:r>
            <a:r>
              <a:rPr lang="sv-SE" dirty="0" err="1" smtClean="0"/>
              <a:t>deposits</a:t>
            </a:r>
            <a:r>
              <a:rPr lang="sv-SE" dirty="0" smtClean="0"/>
              <a:t> be </a:t>
            </a:r>
            <a:r>
              <a:rPr lang="sv-SE" dirty="0" err="1" smtClean="0"/>
              <a:t>considered</a:t>
            </a:r>
            <a:r>
              <a:rPr lang="sv-SE" dirty="0" smtClean="0"/>
              <a:t> </a:t>
            </a:r>
            <a:r>
              <a:rPr lang="sv-SE" dirty="0" err="1" smtClean="0"/>
              <a:t>unstable</a:t>
            </a:r>
            <a:r>
              <a:rPr lang="sv-SE" dirty="0" smtClean="0"/>
              <a:t>?</a:t>
            </a:r>
            <a:r>
              <a:rPr lang="sv-SE" baseline="0" dirty="0" smtClean="0"/>
              <a:t> </a:t>
            </a:r>
            <a:r>
              <a:rPr lang="sv-SE" baseline="0" dirty="0" err="1" smtClean="0"/>
              <a:t>Since</a:t>
            </a:r>
            <a:r>
              <a:rPr lang="sv-SE" baseline="0" dirty="0" smtClean="0"/>
              <a:t> </a:t>
            </a:r>
            <a:r>
              <a:rPr lang="sv-SE" baseline="0" dirty="0" err="1" smtClean="0"/>
              <a:t>they</a:t>
            </a:r>
            <a:r>
              <a:rPr lang="sv-SE" baseline="0" dirty="0" smtClean="0"/>
              <a:t> </a:t>
            </a:r>
            <a:r>
              <a:rPr lang="sv-SE" baseline="0" dirty="0" err="1" smtClean="0"/>
              <a:t>can</a:t>
            </a:r>
            <a:r>
              <a:rPr lang="sv-SE" baseline="0" dirty="0" smtClean="0"/>
              <a:t> be </a:t>
            </a:r>
            <a:r>
              <a:rPr lang="sv-SE" baseline="0" dirty="0" err="1" smtClean="0"/>
              <a:t>moved</a:t>
            </a:r>
            <a:r>
              <a:rPr lang="sv-SE" baseline="0" dirty="0" smtClean="0"/>
              <a:t> </a:t>
            </a:r>
            <a:r>
              <a:rPr lang="sv-SE" baseline="0" dirty="0" err="1" smtClean="0"/>
              <a:t>elsewhere</a:t>
            </a:r>
            <a:r>
              <a:rPr lang="sv-SE" baseline="0" dirty="0" smtClean="0"/>
              <a:t> </a:t>
            </a:r>
            <a:r>
              <a:rPr lang="sv-SE" baseline="0" dirty="0" err="1" smtClean="0"/>
              <a:t>anytime</a:t>
            </a:r>
            <a:r>
              <a:rPr lang="sv-SE" baseline="0" dirty="0" smtClean="0"/>
              <a:t>? </a:t>
            </a:r>
            <a:r>
              <a:rPr lang="sv-SE" baseline="0" dirty="0" err="1" smtClean="0"/>
              <a:t>But</a:t>
            </a:r>
            <a:r>
              <a:rPr lang="sv-SE" baseline="0" dirty="0" smtClean="0"/>
              <a:t> </a:t>
            </a:r>
            <a:r>
              <a:rPr lang="sv-SE" baseline="0" dirty="0" err="1" smtClean="0"/>
              <a:t>according</a:t>
            </a:r>
            <a:r>
              <a:rPr lang="sv-SE" baseline="0" dirty="0" smtClean="0"/>
              <a:t> to Swedish bankers Association, and the </a:t>
            </a:r>
            <a:r>
              <a:rPr lang="sv-SE" baseline="0" dirty="0" err="1" smtClean="0"/>
              <a:t>regulatory</a:t>
            </a:r>
            <a:r>
              <a:rPr lang="en-GB" baseline="0" dirty="0" smtClean="0"/>
              <a:t>Such deposits are considered very stable, as stable as very long-term borrowing.</a:t>
            </a:r>
            <a:endParaRPr lang="en-GB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3173AA-93CE-42AA-97C6-6B9054706E3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88251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b="0" dirty="0" smtClean="0"/>
              <a:t>For the banks</a:t>
            </a:r>
            <a:r>
              <a:rPr lang="sv-SE" b="0" baseline="0" dirty="0" smtClean="0"/>
              <a:t> it </a:t>
            </a:r>
            <a:r>
              <a:rPr lang="sv-SE" b="0" baseline="0" dirty="0" err="1" smtClean="0"/>
              <a:t>provides</a:t>
            </a:r>
            <a:r>
              <a:rPr lang="sv-SE" b="0" baseline="0" dirty="0" smtClean="0"/>
              <a:t> the same </a:t>
            </a:r>
            <a:r>
              <a:rPr lang="sv-SE" b="1" u="sng" baseline="0" dirty="0" smtClean="0"/>
              <a:t>formal</a:t>
            </a:r>
            <a:r>
              <a:rPr lang="sv-SE" b="0" baseline="0" dirty="0" smtClean="0"/>
              <a:t> </a:t>
            </a:r>
            <a:r>
              <a:rPr lang="sv-SE" b="0" baseline="0" dirty="0" err="1" smtClean="0"/>
              <a:t>stability</a:t>
            </a:r>
            <a:r>
              <a:rPr lang="sv-SE" b="0" baseline="0" dirty="0" smtClean="0"/>
              <a:t>. In </a:t>
            </a:r>
            <a:r>
              <a:rPr lang="sv-SE" b="0" baseline="0" dirty="0" err="1" smtClean="0"/>
              <a:t>reality</a:t>
            </a:r>
            <a:r>
              <a:rPr lang="sv-SE" b="0" baseline="0" dirty="0" smtClean="0"/>
              <a:t> the </a:t>
            </a:r>
            <a:r>
              <a:rPr lang="sv-SE" b="0" baseline="0" dirty="0" err="1" smtClean="0"/>
              <a:t>stability</a:t>
            </a:r>
            <a:r>
              <a:rPr lang="sv-SE" b="0" baseline="0" dirty="0" smtClean="0"/>
              <a:t> is </a:t>
            </a:r>
            <a:r>
              <a:rPr lang="sv-SE" b="0" baseline="0" dirty="0" err="1" smtClean="0"/>
              <a:t>greatly</a:t>
            </a:r>
            <a:r>
              <a:rPr lang="sv-SE" b="0" baseline="0" dirty="0" smtClean="0"/>
              <a:t> </a:t>
            </a:r>
            <a:r>
              <a:rPr lang="sv-SE" b="0" baseline="0" dirty="0" err="1" smtClean="0"/>
              <a:t>improved</a:t>
            </a:r>
            <a:r>
              <a:rPr lang="sv-SE" b="0" baseline="0" dirty="0" smtClean="0"/>
              <a:t> </a:t>
            </a:r>
            <a:r>
              <a:rPr lang="sv-SE" b="0" baseline="0" dirty="0" err="1" smtClean="0"/>
              <a:t>with</a:t>
            </a:r>
            <a:r>
              <a:rPr lang="sv-SE" b="0" baseline="0" dirty="0" smtClean="0"/>
              <a:t> the e-</a:t>
            </a:r>
            <a:r>
              <a:rPr lang="sv-SE" b="0" baseline="0" dirty="0" err="1" smtClean="0"/>
              <a:t>conversion</a:t>
            </a:r>
            <a:r>
              <a:rPr lang="sv-SE" b="0" baseline="0" dirty="0" smtClean="0"/>
              <a:t> </a:t>
            </a:r>
            <a:r>
              <a:rPr lang="sv-SE" b="0" baseline="0" dirty="0" err="1" smtClean="0"/>
              <a:t>credit</a:t>
            </a:r>
            <a:r>
              <a:rPr lang="sv-SE" b="0" baseline="0" dirty="0" smtClean="0"/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b="0" baseline="0" dirty="0" smtClean="0"/>
              <a:t>In a boom E-kronas </a:t>
            </a:r>
            <a:r>
              <a:rPr lang="sv-SE" b="0" baseline="0" dirty="0" err="1" smtClean="0"/>
              <a:t>will</a:t>
            </a:r>
            <a:r>
              <a:rPr lang="sv-SE" b="0" baseline="0" dirty="0" smtClean="0"/>
              <a:t> not make </a:t>
            </a:r>
            <a:r>
              <a:rPr lang="sv-SE" b="0" baseline="0" dirty="0" err="1" smtClean="0"/>
              <a:t>any</a:t>
            </a:r>
            <a:r>
              <a:rPr lang="sv-SE" b="0" baseline="0" dirty="0" smtClean="0"/>
              <a:t> </a:t>
            </a:r>
            <a:r>
              <a:rPr lang="sv-SE" b="0" baseline="0" dirty="0" err="1" smtClean="0"/>
              <a:t>difference</a:t>
            </a:r>
            <a:r>
              <a:rPr lang="sv-SE" b="0" baseline="0" dirty="0" smtClean="0"/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b="0" baseline="0" dirty="0" smtClean="0"/>
              <a:t>In a regression E-kronas, </a:t>
            </a:r>
            <a:r>
              <a:rPr lang="sv-SE" b="0" baseline="0" dirty="0" err="1" smtClean="0"/>
              <a:t>together</a:t>
            </a:r>
            <a:r>
              <a:rPr lang="sv-SE" b="0" baseline="0" dirty="0" smtClean="0"/>
              <a:t> </a:t>
            </a:r>
            <a:r>
              <a:rPr lang="sv-SE" b="0" baseline="0" dirty="0" err="1" smtClean="0"/>
              <a:t>with</a:t>
            </a:r>
            <a:r>
              <a:rPr lang="sv-SE" b="0" baseline="0" dirty="0" smtClean="0"/>
              <a:t> E-</a:t>
            </a:r>
            <a:r>
              <a:rPr lang="sv-SE" b="0" baseline="0" dirty="0" err="1" smtClean="0"/>
              <a:t>conversion</a:t>
            </a:r>
            <a:r>
              <a:rPr lang="sv-SE" b="0" baseline="0" dirty="0" smtClean="0"/>
              <a:t> </a:t>
            </a:r>
            <a:r>
              <a:rPr lang="sv-SE" b="0" baseline="0" dirty="0" err="1" smtClean="0"/>
              <a:t>credit</a:t>
            </a:r>
            <a:r>
              <a:rPr lang="sv-SE" b="0" baseline="0" dirty="0" smtClean="0"/>
              <a:t> and </a:t>
            </a:r>
            <a:r>
              <a:rPr lang="sv-SE" b="0" baseline="0" dirty="0" err="1" smtClean="0"/>
              <a:t>citizens</a:t>
            </a:r>
            <a:r>
              <a:rPr lang="sv-SE" b="0" baseline="0" dirty="0" smtClean="0"/>
              <a:t> dividend </a:t>
            </a:r>
            <a:r>
              <a:rPr lang="sv-SE" b="0" baseline="0" dirty="0" err="1" smtClean="0"/>
              <a:t>will</a:t>
            </a:r>
            <a:r>
              <a:rPr lang="sv-SE" b="0" baseline="0" dirty="0" smtClean="0"/>
              <a:t> </a:t>
            </a:r>
            <a:r>
              <a:rPr lang="sv-SE" b="0" baseline="0" dirty="0" err="1" smtClean="0"/>
              <a:t>safeguard</a:t>
            </a:r>
            <a:r>
              <a:rPr lang="sv-SE" b="0" baseline="0" dirty="0" smtClean="0"/>
              <a:t> the </a:t>
            </a:r>
            <a:r>
              <a:rPr lang="sv-SE" b="0" baseline="0" dirty="0" err="1" smtClean="0"/>
              <a:t>monetary</a:t>
            </a:r>
            <a:r>
              <a:rPr lang="sv-SE" b="0" baseline="0" dirty="0" smtClean="0"/>
              <a:t> system.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b="0" baseline="0" dirty="0" smtClean="0"/>
              <a:t>So </a:t>
            </a:r>
            <a:r>
              <a:rPr lang="sv-SE" b="0" baseline="0" dirty="0" err="1" smtClean="0"/>
              <a:t>why</a:t>
            </a:r>
            <a:r>
              <a:rPr lang="sv-SE" b="0" baseline="0" dirty="0" smtClean="0"/>
              <a:t> is</a:t>
            </a:r>
            <a:r>
              <a:rPr lang="sv-SE" baseline="0" dirty="0" smtClean="0"/>
              <a:t> </a:t>
            </a:r>
            <a:r>
              <a:rPr lang="sv-SE" baseline="0" dirty="0" err="1" smtClean="0"/>
              <a:t>there</a:t>
            </a:r>
            <a:r>
              <a:rPr lang="sv-SE" baseline="0" dirty="0" smtClean="0"/>
              <a:t> a </a:t>
            </a:r>
            <a:r>
              <a:rPr lang="sv-SE" baseline="0" dirty="0" err="1" smtClean="0"/>
              <a:t>need</a:t>
            </a:r>
            <a:r>
              <a:rPr lang="sv-SE" baseline="0" dirty="0" smtClean="0"/>
              <a:t> for </a:t>
            </a:r>
            <a:r>
              <a:rPr lang="sv-SE" baseline="0" dirty="0" err="1" smtClean="0"/>
              <a:t>banking</a:t>
            </a:r>
            <a:r>
              <a:rPr lang="sv-SE" baseline="0" dirty="0" smtClean="0"/>
              <a:t> </a:t>
            </a:r>
            <a:r>
              <a:rPr lang="sv-SE" baseline="0" dirty="0" err="1" smtClean="0"/>
              <a:t>guarantees</a:t>
            </a:r>
            <a:r>
              <a:rPr lang="sv-SE" baseline="0" dirty="0" smtClean="0"/>
              <a:t>?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baseline="0" dirty="0" err="1" smtClean="0"/>
              <a:t>Lets</a:t>
            </a:r>
            <a:r>
              <a:rPr lang="sv-SE" baseline="0" dirty="0" smtClean="0"/>
              <a:t> </a:t>
            </a:r>
            <a:r>
              <a:rPr lang="sv-SE" baseline="0" dirty="0" err="1" smtClean="0"/>
              <a:t>explore</a:t>
            </a:r>
            <a:r>
              <a:rPr lang="sv-SE" baseline="0" dirty="0" smtClean="0"/>
              <a:t> </a:t>
            </a:r>
            <a:r>
              <a:rPr lang="sv-SE" baseline="0" dirty="0" err="1" smtClean="0"/>
              <a:t>what</a:t>
            </a:r>
            <a:r>
              <a:rPr lang="sv-SE" baseline="0" dirty="0" smtClean="0"/>
              <a:t> </a:t>
            </a:r>
            <a:r>
              <a:rPr lang="sv-SE" baseline="0" dirty="0" err="1" smtClean="0"/>
              <a:t>happens</a:t>
            </a:r>
            <a:r>
              <a:rPr lang="sv-SE" baseline="0" dirty="0" smtClean="0"/>
              <a:t> </a:t>
            </a:r>
            <a:r>
              <a:rPr lang="sv-SE" baseline="0" dirty="0" err="1" smtClean="0"/>
              <a:t>if</a:t>
            </a:r>
            <a:r>
              <a:rPr lang="sv-SE" baseline="0" dirty="0" smtClean="0"/>
              <a:t> </a:t>
            </a:r>
            <a:r>
              <a:rPr lang="sv-SE" baseline="0" dirty="0" err="1" smtClean="0"/>
              <a:t>they</a:t>
            </a:r>
            <a:r>
              <a:rPr lang="sv-SE" baseline="0" dirty="0" smtClean="0"/>
              <a:t> </a:t>
            </a:r>
            <a:r>
              <a:rPr lang="sv-SE" baseline="0" dirty="0" err="1" smtClean="0"/>
              <a:t>are</a:t>
            </a:r>
            <a:r>
              <a:rPr lang="sv-SE" baseline="0" dirty="0" smtClean="0"/>
              <a:t> </a:t>
            </a:r>
            <a:r>
              <a:rPr lang="sv-SE" baseline="0" dirty="0" err="1" smtClean="0"/>
              <a:t>removed</a:t>
            </a:r>
            <a:r>
              <a:rPr lang="sv-SE" baseline="0" dirty="0" smtClean="0"/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/>
              <a:t>Q from SBA: </a:t>
            </a:r>
            <a:r>
              <a:rPr lang="en-GB" sz="1200" dirty="0" smtClean="0"/>
              <a:t>Is the Riksbank prepared to lend money for at least one year's term to the commercial banks, without the need for security, to an extent that means that the banks, as a result of sudden flows from bank deposits to e-kronor, do not risk breaching the NSFR regulations?</a:t>
            </a:r>
          </a:p>
          <a:p>
            <a:endParaRPr lang="en-GB" dirty="0" smtClean="0"/>
          </a:p>
          <a:p>
            <a:r>
              <a:rPr lang="sv-SE" dirty="0" err="1" smtClean="0"/>
              <a:t>Yes</a:t>
            </a:r>
            <a:r>
              <a:rPr lang="sv-SE" dirty="0" smtClean="0"/>
              <a:t>!!</a:t>
            </a:r>
            <a:r>
              <a:rPr lang="en-GB" baseline="0" dirty="0" smtClean="0"/>
              <a:t> </a:t>
            </a:r>
            <a:r>
              <a:rPr lang="en-GB" dirty="0" smtClean="0"/>
              <a:t>Borrow from Riksbank with no security and no maturity time. But with an interest.</a:t>
            </a:r>
          </a:p>
          <a:p>
            <a:r>
              <a:rPr lang="en-GB" dirty="0" smtClean="0"/>
              <a:t>Same value, same interest and same stability</a:t>
            </a:r>
            <a:r>
              <a:rPr lang="en-GB" baseline="0" dirty="0" smtClean="0"/>
              <a:t> rating.</a:t>
            </a:r>
          </a:p>
          <a:p>
            <a:r>
              <a:rPr lang="sv-SE" baseline="0" dirty="0" err="1" smtClean="0"/>
              <a:t>Lender</a:t>
            </a:r>
            <a:r>
              <a:rPr lang="sv-SE" baseline="0" dirty="0" smtClean="0"/>
              <a:t> </a:t>
            </a:r>
            <a:r>
              <a:rPr lang="sv-SE" baseline="0" dirty="0" err="1" smtClean="0"/>
              <a:t>of</a:t>
            </a:r>
            <a:r>
              <a:rPr lang="sv-SE" baseline="0" dirty="0" smtClean="0"/>
              <a:t> last </a:t>
            </a:r>
            <a:r>
              <a:rPr lang="sv-SE" baseline="0" dirty="0" err="1" smtClean="0"/>
              <a:t>resort</a:t>
            </a:r>
            <a:r>
              <a:rPr lang="sv-SE" baseline="0" dirty="0" smtClean="0"/>
              <a:t>. </a:t>
            </a:r>
            <a:r>
              <a:rPr lang="sv-SE" baseline="0" dirty="0" err="1" smtClean="0"/>
              <a:t>But</a:t>
            </a:r>
            <a:r>
              <a:rPr lang="sv-SE" baseline="0" dirty="0" smtClean="0"/>
              <a:t> </a:t>
            </a:r>
            <a:r>
              <a:rPr lang="sv-SE" baseline="0" dirty="0" err="1" smtClean="0"/>
              <a:t>only</a:t>
            </a:r>
            <a:r>
              <a:rPr lang="sv-SE" baseline="0" dirty="0" smtClean="0"/>
              <a:t> </a:t>
            </a:r>
            <a:r>
              <a:rPr lang="sv-SE" baseline="0" dirty="0" err="1" smtClean="0"/>
              <a:t>when</a:t>
            </a:r>
            <a:r>
              <a:rPr lang="sv-SE" baseline="0" dirty="0" smtClean="0"/>
              <a:t> </a:t>
            </a:r>
            <a:r>
              <a:rPr lang="sv-SE" baseline="0" dirty="0" err="1" smtClean="0"/>
              <a:t>flow</a:t>
            </a:r>
            <a:r>
              <a:rPr lang="sv-SE" baseline="0" dirty="0" smtClean="0"/>
              <a:t> to and from E-kronas. To: banks </a:t>
            </a:r>
            <a:r>
              <a:rPr lang="sv-SE" baseline="0" dirty="0" err="1" smtClean="0"/>
              <a:t>can</a:t>
            </a:r>
            <a:r>
              <a:rPr lang="sv-SE" baseline="0" dirty="0" smtClean="0"/>
              <a:t> </a:t>
            </a:r>
            <a:r>
              <a:rPr lang="sv-SE" baseline="0" dirty="0" err="1" smtClean="0"/>
              <a:t>choose</a:t>
            </a:r>
            <a:r>
              <a:rPr lang="sv-SE" baseline="0" dirty="0" smtClean="0"/>
              <a:t> to accept a E-</a:t>
            </a:r>
            <a:r>
              <a:rPr lang="sv-SE" baseline="0" dirty="0" err="1" smtClean="0"/>
              <a:t>conversion</a:t>
            </a:r>
            <a:r>
              <a:rPr lang="sv-SE" baseline="0" dirty="0" smtClean="0"/>
              <a:t> </a:t>
            </a:r>
            <a:r>
              <a:rPr lang="sv-SE" baseline="0" dirty="0" err="1" smtClean="0"/>
              <a:t>loan</a:t>
            </a:r>
            <a:r>
              <a:rPr lang="sv-SE" baseline="0" dirty="0" smtClean="0"/>
              <a:t>. From: banks </a:t>
            </a:r>
            <a:r>
              <a:rPr lang="sv-SE" baseline="0" dirty="0" err="1" smtClean="0"/>
              <a:t>have</a:t>
            </a:r>
            <a:r>
              <a:rPr lang="sv-SE" baseline="0" dirty="0" smtClean="0"/>
              <a:t> to </a:t>
            </a:r>
            <a:r>
              <a:rPr lang="sv-SE" baseline="0" dirty="0" err="1" smtClean="0"/>
              <a:t>pay</a:t>
            </a:r>
            <a:r>
              <a:rPr lang="sv-SE" baseline="0" dirty="0" smtClean="0"/>
              <a:t> back E-</a:t>
            </a:r>
            <a:r>
              <a:rPr lang="sv-SE" baseline="0" dirty="0" err="1" smtClean="0"/>
              <a:t>conversion</a:t>
            </a:r>
            <a:r>
              <a:rPr lang="sv-SE" baseline="0" dirty="0" smtClean="0"/>
              <a:t> </a:t>
            </a:r>
            <a:r>
              <a:rPr lang="sv-SE" baseline="0" dirty="0" err="1" smtClean="0"/>
              <a:t>loan</a:t>
            </a:r>
            <a:r>
              <a:rPr lang="sv-SE" baseline="0" dirty="0" smtClean="0"/>
              <a:t> </a:t>
            </a:r>
            <a:r>
              <a:rPr lang="sv-SE" baseline="0" dirty="0" err="1" smtClean="0"/>
              <a:t>if</a:t>
            </a:r>
            <a:r>
              <a:rPr lang="sv-SE" baseline="0" dirty="0" smtClean="0"/>
              <a:t> </a:t>
            </a:r>
            <a:r>
              <a:rPr lang="sv-SE" baseline="0" dirty="0" err="1" smtClean="0"/>
              <a:t>any</a:t>
            </a:r>
            <a:r>
              <a:rPr lang="sv-SE" baseline="0" dirty="0" smtClean="0"/>
              <a:t>. </a:t>
            </a:r>
            <a:r>
              <a:rPr lang="sv-SE" baseline="0" dirty="0" err="1" smtClean="0"/>
              <a:t>This</a:t>
            </a:r>
            <a:r>
              <a:rPr lang="sv-SE" baseline="0" dirty="0" smtClean="0"/>
              <a:t> </a:t>
            </a:r>
            <a:r>
              <a:rPr lang="sv-SE" baseline="0" dirty="0" err="1" smtClean="0"/>
              <a:t>means</a:t>
            </a:r>
            <a:r>
              <a:rPr lang="sv-SE" baseline="0" dirty="0" smtClean="0"/>
              <a:t> </a:t>
            </a:r>
            <a:r>
              <a:rPr lang="sv-SE" baseline="0" dirty="0" err="1" smtClean="0"/>
              <a:t>that</a:t>
            </a:r>
            <a:r>
              <a:rPr lang="sv-SE" baseline="0" dirty="0" smtClean="0"/>
              <a:t> </a:t>
            </a:r>
            <a:r>
              <a:rPr lang="sv-SE" baseline="0" dirty="0" err="1" smtClean="0"/>
              <a:t>there</a:t>
            </a:r>
            <a:r>
              <a:rPr lang="sv-SE" baseline="0" dirty="0" smtClean="0"/>
              <a:t> </a:t>
            </a:r>
            <a:r>
              <a:rPr lang="sv-SE" baseline="0" dirty="0" err="1" smtClean="0"/>
              <a:t>will</a:t>
            </a:r>
            <a:r>
              <a:rPr lang="sv-SE" baseline="0" dirty="0" smtClean="0"/>
              <a:t> never be </a:t>
            </a:r>
            <a:r>
              <a:rPr lang="sv-SE" baseline="0" dirty="0" err="1" smtClean="0"/>
              <a:t>more</a:t>
            </a:r>
            <a:r>
              <a:rPr lang="sv-SE" baseline="0" dirty="0" smtClean="0"/>
              <a:t> E-</a:t>
            </a:r>
            <a:r>
              <a:rPr lang="sv-SE" baseline="0" dirty="0" err="1" smtClean="0"/>
              <a:t>conversion</a:t>
            </a:r>
            <a:r>
              <a:rPr lang="sv-SE" baseline="0" dirty="0" smtClean="0"/>
              <a:t> </a:t>
            </a:r>
            <a:r>
              <a:rPr lang="sv-SE" baseline="0" dirty="0" err="1" smtClean="0"/>
              <a:t>loan</a:t>
            </a:r>
            <a:r>
              <a:rPr lang="sv-SE" baseline="0" dirty="0" smtClean="0"/>
              <a:t> </a:t>
            </a:r>
            <a:r>
              <a:rPr lang="sv-SE" baseline="0" dirty="0" err="1" smtClean="0"/>
              <a:t>than</a:t>
            </a:r>
            <a:r>
              <a:rPr lang="sv-SE" baseline="0" dirty="0" smtClean="0"/>
              <a:t> </a:t>
            </a:r>
            <a:r>
              <a:rPr lang="sv-SE" baseline="0" dirty="0" err="1" smtClean="0"/>
              <a:t>there</a:t>
            </a:r>
            <a:r>
              <a:rPr lang="sv-SE" baseline="0" dirty="0" smtClean="0"/>
              <a:t> </a:t>
            </a:r>
            <a:r>
              <a:rPr lang="sv-SE" baseline="0" dirty="0" err="1" smtClean="0"/>
              <a:t>once</a:t>
            </a:r>
            <a:r>
              <a:rPr lang="sv-SE" baseline="0" dirty="0" smtClean="0"/>
              <a:t> </a:t>
            </a:r>
            <a:r>
              <a:rPr lang="sv-SE" baseline="0" dirty="0" err="1" smtClean="0"/>
              <a:t>were</a:t>
            </a:r>
            <a:r>
              <a:rPr lang="sv-SE" baseline="0" dirty="0" smtClean="0"/>
              <a:t> bank money.</a:t>
            </a:r>
          </a:p>
          <a:p>
            <a:endParaRPr lang="en-GB" dirty="0" smtClean="0"/>
          </a:p>
          <a:p>
            <a:r>
              <a:rPr lang="en-GB" dirty="0" smtClean="0"/>
              <a:t>No impact on the inflation == stable</a:t>
            </a:r>
          </a:p>
          <a:p>
            <a:r>
              <a:rPr lang="en-GB" dirty="0" smtClean="0"/>
              <a:t>Supporting the banks.</a:t>
            </a:r>
          </a:p>
          <a:p>
            <a:r>
              <a:rPr lang="en-GB" dirty="0" smtClean="0"/>
              <a:t>Central bank air-bag</a:t>
            </a:r>
          </a:p>
          <a:p>
            <a:endParaRPr lang="en-GB" dirty="0" smtClean="0"/>
          </a:p>
          <a:p>
            <a:r>
              <a:rPr lang="en-GB" dirty="0" smtClean="0"/>
              <a:t>E-conversion credit: no security and no maturity time.</a:t>
            </a:r>
          </a:p>
          <a:p>
            <a:r>
              <a:rPr lang="en-GB" dirty="0" smtClean="0"/>
              <a:t>Interest as for sight deposits.</a:t>
            </a:r>
          </a:p>
          <a:p>
            <a:r>
              <a:rPr lang="en-GB" dirty="0" smtClean="0"/>
              <a:t>Makes financial system stable when money flows </a:t>
            </a:r>
          </a:p>
          <a:p>
            <a:r>
              <a:rPr lang="en-GB" dirty="0" smtClean="0"/>
              <a:t>between </a:t>
            </a:r>
            <a:r>
              <a:rPr lang="en-GB" dirty="0" err="1" smtClean="0"/>
              <a:t>bankaccounts</a:t>
            </a:r>
            <a:r>
              <a:rPr lang="en-GB" dirty="0" smtClean="0"/>
              <a:t> and E-krona accounts. </a:t>
            </a:r>
          </a:p>
          <a:p>
            <a:r>
              <a:rPr lang="en-GB" dirty="0" smtClean="0"/>
              <a:t>Flexible lender of last resort.</a:t>
            </a:r>
          </a:p>
          <a:p>
            <a:endParaRPr lang="en-GB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3173AA-93CE-42AA-97C6-6B9054706E3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10508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dirty="0" smtClean="0"/>
              <a:t>Before</a:t>
            </a:r>
            <a:r>
              <a:rPr lang="en-GB" sz="1200" b="0" baseline="0" dirty="0" smtClean="0"/>
              <a:t> transformation, a</a:t>
            </a:r>
            <a:r>
              <a:rPr lang="en-GB" sz="1200" b="0" dirty="0" smtClean="0"/>
              <a:t>ccording to the liquidity regulation, </a:t>
            </a:r>
            <a:r>
              <a:rPr lang="en-GB" sz="1200" b="0" baseline="0" dirty="0" smtClean="0"/>
              <a:t>bank money was considered </a:t>
            </a:r>
            <a:r>
              <a:rPr lang="en-GB" sz="1200" b="0" dirty="0" smtClean="0"/>
              <a:t>very stable. Equally stable as very long-term borrowing.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dirty="0" smtClean="0"/>
              <a:t>So</a:t>
            </a:r>
            <a:r>
              <a:rPr lang="en-GB" sz="1200" b="0" baseline="0" dirty="0" smtClean="0"/>
              <a:t> b</a:t>
            </a:r>
            <a:r>
              <a:rPr lang="en-GB" sz="1200" b="0" dirty="0" smtClean="0"/>
              <a:t>ank money, deposits,</a:t>
            </a:r>
            <a:r>
              <a:rPr lang="en-GB" sz="1200" b="0" baseline="0" dirty="0" smtClean="0"/>
              <a:t> </a:t>
            </a:r>
            <a:r>
              <a:rPr lang="en-GB" sz="1200" b="0" dirty="0" smtClean="0"/>
              <a:t>made it possible for banks to </a:t>
            </a:r>
            <a:r>
              <a:rPr lang="en-GB" sz="1200" b="0" baseline="0" dirty="0" smtClean="0"/>
              <a:t>t lend more and thus it was profitable to provide interest.</a:t>
            </a:r>
            <a:endParaRPr lang="en-GB" sz="1200" b="0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200" b="0" dirty="0" err="1" smtClean="0"/>
              <a:t>But</a:t>
            </a:r>
            <a:r>
              <a:rPr lang="sv-SE" sz="1200" b="0" dirty="0" smtClean="0"/>
              <a:t> after the transformation,</a:t>
            </a:r>
            <a:r>
              <a:rPr lang="sv-SE" sz="1200" b="0" baseline="0" dirty="0" smtClean="0"/>
              <a:t> </a:t>
            </a:r>
            <a:r>
              <a:rPr lang="sv-SE" sz="1200" b="0" dirty="0" err="1" smtClean="0"/>
              <a:t>deposits</a:t>
            </a:r>
            <a:r>
              <a:rPr lang="sv-SE" sz="1200" b="0" dirty="0" smtClean="0"/>
              <a:t> </a:t>
            </a:r>
            <a:r>
              <a:rPr lang="sv-SE" sz="1200" b="0" dirty="0" err="1" smtClean="0"/>
              <a:t>are</a:t>
            </a:r>
            <a:r>
              <a:rPr lang="sv-SE" sz="1200" b="0" dirty="0" smtClean="0"/>
              <a:t> not </a:t>
            </a:r>
            <a:r>
              <a:rPr lang="sv-SE" sz="1200" b="0" dirty="0" err="1" smtClean="0"/>
              <a:t>considered</a:t>
            </a:r>
            <a:r>
              <a:rPr lang="sv-SE" sz="1200" b="0" dirty="0" smtClean="0"/>
              <a:t> </a:t>
            </a:r>
            <a:r>
              <a:rPr lang="sv-SE" sz="1200" b="0" dirty="0" err="1" smtClean="0"/>
              <a:t>stable</a:t>
            </a:r>
            <a:r>
              <a:rPr lang="sv-SE" sz="1200" b="0" dirty="0" smtClean="0"/>
              <a:t> </a:t>
            </a:r>
            <a:r>
              <a:rPr lang="sv-SE" sz="1200" b="0" dirty="0" err="1" smtClean="0"/>
              <a:t>anymore</a:t>
            </a:r>
            <a:r>
              <a:rPr lang="sv-SE" sz="1200" b="0" dirty="0" smtClean="0"/>
              <a:t> </a:t>
            </a:r>
            <a:r>
              <a:rPr lang="sv-SE" sz="1200" b="0" baseline="0" dirty="0" smtClean="0"/>
              <a:t>and the banks </a:t>
            </a:r>
            <a:r>
              <a:rPr lang="sv-SE" sz="1200" b="0" baseline="0" dirty="0" err="1" smtClean="0"/>
              <a:t>cannot</a:t>
            </a:r>
            <a:r>
              <a:rPr lang="sv-SE" sz="1200" b="0" baseline="0" dirty="0" smtClean="0"/>
              <a:t> </a:t>
            </a:r>
            <a:r>
              <a:rPr lang="sv-SE" sz="1200" b="0" baseline="0" dirty="0" err="1" smtClean="0"/>
              <a:t>provide</a:t>
            </a:r>
            <a:r>
              <a:rPr lang="sv-SE" sz="1200" b="0" baseline="0" dirty="0" smtClean="0"/>
              <a:t> </a:t>
            </a:r>
            <a:r>
              <a:rPr lang="sv-SE" sz="1200" b="0" baseline="0" dirty="0" err="1" smtClean="0"/>
              <a:t>interest</a:t>
            </a:r>
            <a:r>
              <a:rPr lang="sv-SE" sz="1200" b="0" baseline="0" dirty="0" smtClean="0"/>
              <a:t> </a:t>
            </a:r>
            <a:r>
              <a:rPr lang="sv-SE" sz="1200" b="0" baseline="0" dirty="0" err="1" smtClean="0"/>
              <a:t>since</a:t>
            </a:r>
            <a:r>
              <a:rPr lang="sv-SE" sz="1200" b="0" baseline="0" dirty="0" smtClean="0"/>
              <a:t> </a:t>
            </a:r>
            <a:r>
              <a:rPr lang="sv-SE" sz="1200" b="0" baseline="0" dirty="0" err="1" smtClean="0"/>
              <a:t>they</a:t>
            </a:r>
            <a:r>
              <a:rPr lang="sv-SE" sz="1200" b="0" baseline="0" dirty="0" smtClean="0"/>
              <a:t> </a:t>
            </a:r>
            <a:r>
              <a:rPr lang="sv-SE" sz="1200" b="0" baseline="0" dirty="0" err="1" smtClean="0"/>
              <a:t>are</a:t>
            </a:r>
            <a:r>
              <a:rPr lang="sv-SE" sz="1200" b="0" baseline="0" dirty="0" smtClean="0"/>
              <a:t> not profitable </a:t>
            </a:r>
            <a:r>
              <a:rPr lang="sv-SE" sz="1200" b="0" baseline="0" dirty="0" err="1" smtClean="0"/>
              <a:t>anymore</a:t>
            </a:r>
            <a:r>
              <a:rPr lang="sv-SE" sz="1200" b="0" baseline="0" dirty="0" smtClean="0"/>
              <a:t>. And bank money </a:t>
            </a:r>
            <a:r>
              <a:rPr lang="sv-SE" sz="1200" b="0" baseline="0" dirty="0" err="1" smtClean="0"/>
              <a:t>will</a:t>
            </a:r>
            <a:r>
              <a:rPr lang="sv-SE" sz="1200" b="0" baseline="0" dirty="0" smtClean="0"/>
              <a:t> not be </a:t>
            </a:r>
            <a:r>
              <a:rPr lang="sv-SE" sz="1200" b="0" baseline="0" dirty="0" err="1" smtClean="0"/>
              <a:t>able</a:t>
            </a:r>
            <a:r>
              <a:rPr lang="sv-SE" sz="1200" b="0" baseline="0" dirty="0" smtClean="0"/>
              <a:t> to </a:t>
            </a:r>
            <a:r>
              <a:rPr lang="sv-SE" sz="1200" b="0" baseline="0" dirty="0" err="1" smtClean="0"/>
              <a:t>compete</a:t>
            </a:r>
            <a:r>
              <a:rPr lang="sv-SE" sz="1200" b="0" baseline="0" dirty="0" smtClean="0"/>
              <a:t> </a:t>
            </a:r>
            <a:r>
              <a:rPr lang="sv-SE" sz="1200" b="0" baseline="0" dirty="0" err="1" smtClean="0"/>
              <a:t>with</a:t>
            </a:r>
            <a:r>
              <a:rPr lang="sv-SE" sz="1200" b="0" baseline="0" dirty="0" smtClean="0"/>
              <a:t> E-kronas.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200" b="1" dirty="0" err="1" smtClean="0"/>
              <a:t>When</a:t>
            </a:r>
            <a:r>
              <a:rPr lang="sv-SE" sz="1200" b="1" dirty="0" smtClean="0"/>
              <a:t> </a:t>
            </a:r>
            <a:r>
              <a:rPr lang="sv-SE" sz="1200" b="1" dirty="0" err="1" smtClean="0"/>
              <a:t>this</a:t>
            </a:r>
            <a:r>
              <a:rPr lang="sv-SE" sz="1200" b="1" dirty="0" smtClean="0"/>
              <a:t> </a:t>
            </a:r>
            <a:r>
              <a:rPr lang="sv-SE" sz="1200" b="1" dirty="0" err="1" smtClean="0"/>
              <a:t>regulation</a:t>
            </a:r>
            <a:r>
              <a:rPr lang="sv-SE" sz="1200" b="1" dirty="0" smtClean="0"/>
              <a:t> is </a:t>
            </a:r>
            <a:r>
              <a:rPr lang="sv-SE" sz="1200" b="1" dirty="0" err="1" smtClean="0"/>
              <a:t>changed</a:t>
            </a:r>
            <a:r>
              <a:rPr lang="sv-SE" sz="1200" b="1" dirty="0" smtClean="0"/>
              <a:t> to real</a:t>
            </a:r>
            <a:endParaRPr lang="en-GB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 smtClean="0"/>
              <a:t>All bank support are removed.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b="1" dirty="0" smtClean="0"/>
              <a:t>Deposit guarantee, lender of last resort, etc.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 smtClean="0"/>
              <a:t>Liquidity regulation changed. </a:t>
            </a:r>
            <a:r>
              <a:rPr lang="en-GB" b="1" dirty="0" err="1" smtClean="0"/>
              <a:t>Bankmoney</a:t>
            </a:r>
            <a:r>
              <a:rPr lang="en-GB" b="1" dirty="0" smtClean="0"/>
              <a:t> is considered unstable. </a:t>
            </a:r>
          </a:p>
          <a:p>
            <a:r>
              <a:rPr lang="en-GB" dirty="0" smtClean="0"/>
              <a:t>A complete Sovereign Money system. </a:t>
            </a:r>
          </a:p>
          <a:p>
            <a:r>
              <a:rPr lang="en-GB" dirty="0" smtClean="0"/>
              <a:t>Bank guarantees are removed. Deposit guarantee, lender of last resort, liquidity rules according to reality.</a:t>
            </a:r>
          </a:p>
          <a:p>
            <a:r>
              <a:rPr lang="en-GB" dirty="0" smtClean="0"/>
              <a:t>The banks switch to e-krona. One monetary circulation. 24/7.</a:t>
            </a:r>
          </a:p>
          <a:p>
            <a:r>
              <a:rPr lang="en-GB" dirty="0" smtClean="0"/>
              <a:t>Money on bank account with no interest and not 24/7 will not be able to compete with e-</a:t>
            </a:r>
            <a:r>
              <a:rPr lang="en-GB" dirty="0" err="1" smtClean="0"/>
              <a:t>kronas</a:t>
            </a:r>
            <a:r>
              <a:rPr lang="en-GB" dirty="0" smtClean="0"/>
              <a:t>.</a:t>
            </a:r>
          </a:p>
          <a:p>
            <a:endParaRPr lang="en-GB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3173AA-93CE-42AA-97C6-6B9054706E3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0597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The interest of the conversion liability  is raised daily with a very small amount.</a:t>
            </a:r>
          </a:p>
          <a:p>
            <a:r>
              <a:rPr lang="en-GB" dirty="0" smtClean="0"/>
              <a:t>The banks choose themselves when to sell assets and amortize.</a:t>
            </a:r>
          </a:p>
          <a:p>
            <a:r>
              <a:rPr lang="en-GB" dirty="0" smtClean="0"/>
              <a:t>Money disappears =&gt; lower inflation</a:t>
            </a:r>
          </a:p>
          <a:p>
            <a:r>
              <a:rPr lang="en-GB" dirty="0" smtClean="0"/>
              <a:t>Compensated with new money distributed.</a:t>
            </a:r>
          </a:p>
          <a:p>
            <a:r>
              <a:rPr lang="sv-SE" b="1" dirty="0" smtClean="0"/>
              <a:t>Inflation </a:t>
            </a:r>
            <a:r>
              <a:rPr lang="sv-SE" b="1" dirty="0" err="1" smtClean="0"/>
              <a:t>stays</a:t>
            </a:r>
            <a:r>
              <a:rPr lang="sv-SE" b="1" dirty="0" smtClean="0"/>
              <a:t> at 2%.</a:t>
            </a:r>
          </a:p>
          <a:p>
            <a:r>
              <a:rPr lang="sv-SE" b="1" dirty="0" err="1" smtClean="0"/>
              <a:t>Gradually</a:t>
            </a:r>
            <a:r>
              <a:rPr lang="sv-SE" b="1" dirty="0" smtClean="0"/>
              <a:t>, </a:t>
            </a:r>
            <a:r>
              <a:rPr lang="sv-SE" b="1" dirty="0" err="1" smtClean="0"/>
              <a:t>very</a:t>
            </a:r>
            <a:r>
              <a:rPr lang="sv-SE" b="1" dirty="0" smtClean="0"/>
              <a:t> </a:t>
            </a:r>
            <a:r>
              <a:rPr lang="sv-SE" b="1" dirty="0" err="1" smtClean="0"/>
              <a:t>slowly</a:t>
            </a:r>
            <a:r>
              <a:rPr lang="sv-SE" b="1" dirty="0" smtClean="0"/>
              <a:t>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b="1" dirty="0" err="1" smtClean="0"/>
              <a:t>Monetary</a:t>
            </a:r>
            <a:r>
              <a:rPr lang="sv-SE" b="1" dirty="0" smtClean="0"/>
              <a:t> </a:t>
            </a:r>
            <a:r>
              <a:rPr lang="sv-SE" b="1" dirty="0" err="1" smtClean="0"/>
              <a:t>supply</a:t>
            </a:r>
            <a:r>
              <a:rPr lang="sv-SE" b="1" dirty="0" smtClean="0"/>
              <a:t> </a:t>
            </a:r>
            <a:r>
              <a:rPr lang="sv-SE" b="1" dirty="0" err="1" smtClean="0"/>
              <a:t>shrinks</a:t>
            </a:r>
            <a:r>
              <a:rPr lang="sv-SE" b="1" dirty="0" smtClean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b="1" dirty="0" err="1" smtClean="0"/>
              <a:t>Debt</a:t>
            </a:r>
            <a:r>
              <a:rPr lang="sv-SE" b="1" dirty="0" smtClean="0"/>
              <a:t> </a:t>
            </a:r>
            <a:r>
              <a:rPr lang="sv-SE" b="1" dirty="0" err="1" smtClean="0"/>
              <a:t>level</a:t>
            </a:r>
            <a:r>
              <a:rPr lang="sv-SE" b="1" dirty="0" smtClean="0"/>
              <a:t> </a:t>
            </a:r>
            <a:r>
              <a:rPr lang="sv-SE" b="1" dirty="0" err="1" smtClean="0"/>
              <a:t>shrinks</a:t>
            </a:r>
            <a:r>
              <a:rPr lang="sv-SE" b="1" dirty="0" smtClean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b="1" dirty="0" smtClean="0"/>
              <a:t>Asset </a:t>
            </a:r>
            <a:r>
              <a:rPr lang="sv-SE" b="1" dirty="0" err="1" smtClean="0"/>
              <a:t>values</a:t>
            </a:r>
            <a:r>
              <a:rPr lang="sv-SE" b="1" dirty="0" smtClean="0"/>
              <a:t> </a:t>
            </a:r>
            <a:r>
              <a:rPr lang="sv-SE" b="1" dirty="0" err="1" smtClean="0"/>
              <a:t>shrinks</a:t>
            </a:r>
            <a:r>
              <a:rPr lang="sv-SE" b="1" dirty="0" smtClean="0"/>
              <a:t>.</a:t>
            </a:r>
          </a:p>
          <a:p>
            <a:endParaRPr lang="en-GB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3173AA-93CE-42AA-97C6-6B9054706E3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61384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400" b="1" u="sng" dirty="0" smtClean="0"/>
              <a:t>Riksbank</a:t>
            </a:r>
            <a:r>
              <a:rPr lang="sv-SE" sz="1400" b="1" dirty="0" smtClean="0"/>
              <a:t> </a:t>
            </a:r>
            <a:r>
              <a:rPr lang="sv-SE" b="1" dirty="0" err="1" smtClean="0"/>
              <a:t>handles</a:t>
            </a:r>
            <a:r>
              <a:rPr lang="sv-SE" b="1" dirty="0" smtClean="0"/>
              <a:t> the money </a:t>
            </a:r>
            <a:r>
              <a:rPr lang="sv-SE" b="1" dirty="0" err="1" smtClean="0"/>
              <a:t>supply</a:t>
            </a:r>
            <a:r>
              <a:rPr lang="sv-SE" b="1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400" b="1" dirty="0" smtClean="0"/>
              <a:t>The</a:t>
            </a:r>
            <a:r>
              <a:rPr lang="sv-SE" sz="1400" b="1" u="sng" dirty="0" smtClean="0"/>
              <a:t> market</a:t>
            </a:r>
            <a:r>
              <a:rPr lang="sv-SE" b="1" dirty="0" smtClean="0"/>
              <a:t> </a:t>
            </a:r>
            <a:r>
              <a:rPr lang="sv-SE" b="1" dirty="0" err="1" smtClean="0"/>
              <a:t>balances</a:t>
            </a:r>
            <a:r>
              <a:rPr lang="sv-SE" b="1" dirty="0" smtClean="0"/>
              <a:t> the </a:t>
            </a:r>
            <a:r>
              <a:rPr lang="sv-SE" b="1" dirty="0" err="1" smtClean="0"/>
              <a:t>interest</a:t>
            </a:r>
            <a:r>
              <a:rPr lang="sv-SE" b="1" dirty="0" smtClean="0"/>
              <a:t> </a:t>
            </a:r>
            <a:r>
              <a:rPr lang="sv-SE" b="1" dirty="0" err="1" smtClean="0"/>
              <a:t>levels</a:t>
            </a:r>
            <a:r>
              <a:rPr lang="sv-SE" b="1" dirty="0" smtClean="0"/>
              <a:t>, </a:t>
            </a:r>
            <a:r>
              <a:rPr lang="sv-SE" b="1" dirty="0" err="1" smtClean="0"/>
              <a:t>debt</a:t>
            </a:r>
            <a:r>
              <a:rPr lang="sv-SE" b="1" dirty="0" smtClean="0"/>
              <a:t> </a:t>
            </a:r>
            <a:r>
              <a:rPr lang="sv-SE" b="1" dirty="0" err="1" smtClean="0"/>
              <a:t>levels</a:t>
            </a:r>
            <a:r>
              <a:rPr lang="sv-SE" b="1" dirty="0" smtClean="0"/>
              <a:t> and asset </a:t>
            </a:r>
            <a:r>
              <a:rPr lang="sv-SE" b="1" dirty="0" err="1" smtClean="0"/>
              <a:t>values</a:t>
            </a:r>
            <a:r>
              <a:rPr lang="sv-SE" b="1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400" b="1" dirty="0" smtClean="0"/>
              <a:t>The </a:t>
            </a:r>
            <a:r>
              <a:rPr lang="sv-SE" sz="1400" b="1" u="sng" dirty="0" err="1" smtClean="0"/>
              <a:t>Fiscal</a:t>
            </a:r>
            <a:r>
              <a:rPr lang="sv-SE" sz="1400" b="1" u="sng" dirty="0" smtClean="0"/>
              <a:t> policy </a:t>
            </a:r>
            <a:r>
              <a:rPr lang="sv-SE" b="1" dirty="0" err="1" smtClean="0"/>
              <a:t>handles</a:t>
            </a:r>
            <a:r>
              <a:rPr lang="sv-SE" b="1" dirty="0" smtClean="0"/>
              <a:t> the </a:t>
            </a:r>
            <a:r>
              <a:rPr lang="sv-SE" b="1" dirty="0" err="1" smtClean="0"/>
              <a:t>environmental</a:t>
            </a:r>
            <a:r>
              <a:rPr lang="sv-SE" b="1" dirty="0" smtClean="0"/>
              <a:t> </a:t>
            </a:r>
            <a:r>
              <a:rPr lang="sv-SE" b="1" dirty="0" err="1" smtClean="0"/>
              <a:t>issues</a:t>
            </a:r>
            <a:r>
              <a:rPr lang="sv-SE" b="1" dirty="0" smtClean="0"/>
              <a:t> </a:t>
            </a:r>
            <a:r>
              <a:rPr lang="sv-SE" b="1" dirty="0" err="1" smtClean="0"/>
              <a:t>without</a:t>
            </a:r>
            <a:r>
              <a:rPr lang="sv-SE" b="1" dirty="0" smtClean="0"/>
              <a:t> </a:t>
            </a:r>
            <a:r>
              <a:rPr lang="sv-SE" b="1" dirty="0" err="1" smtClean="0"/>
              <a:t>disturbance</a:t>
            </a:r>
            <a:r>
              <a:rPr lang="sv-SE" b="1" dirty="0" smtClean="0"/>
              <a:t> from an </a:t>
            </a:r>
            <a:r>
              <a:rPr lang="sv-SE" b="1" dirty="0" err="1" smtClean="0"/>
              <a:t>unbalanced</a:t>
            </a:r>
            <a:r>
              <a:rPr lang="sv-SE" b="1" dirty="0" smtClean="0"/>
              <a:t> </a:t>
            </a:r>
            <a:r>
              <a:rPr lang="sv-SE" b="1" dirty="0" err="1" smtClean="0"/>
              <a:t>finance</a:t>
            </a:r>
            <a:r>
              <a:rPr lang="sv-SE" b="1" dirty="0" smtClean="0"/>
              <a:t> </a:t>
            </a:r>
            <a:r>
              <a:rPr lang="sv-SE" b="1" dirty="0" err="1" smtClean="0"/>
              <a:t>sector</a:t>
            </a:r>
            <a:r>
              <a:rPr lang="sv-SE" b="1" dirty="0" smtClean="0"/>
              <a:t>. </a:t>
            </a:r>
          </a:p>
          <a:p>
            <a:endParaRPr lang="en-GB" dirty="0" smtClean="0"/>
          </a:p>
          <a:p>
            <a:r>
              <a:rPr lang="en-GB" dirty="0" smtClean="0"/>
              <a:t>After 30 years the conversion credit is paid back. </a:t>
            </a:r>
          </a:p>
          <a:p>
            <a:r>
              <a:rPr lang="en-GB" dirty="0" smtClean="0"/>
              <a:t>Asset values has been normalized.</a:t>
            </a:r>
          </a:p>
          <a:p>
            <a:r>
              <a:rPr lang="en-GB" dirty="0" smtClean="0"/>
              <a:t>And the economical gaps has </a:t>
            </a:r>
            <a:r>
              <a:rPr lang="en-GB" dirty="0" err="1" smtClean="0"/>
              <a:t>shrinked</a:t>
            </a:r>
            <a:r>
              <a:rPr lang="en-GB" dirty="0" smtClean="0"/>
              <a:t> since assets has lost the financial overvalue.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3173AA-93CE-42AA-97C6-6B9054706E3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64682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v-S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45EBD-51D3-4047-96AB-B7BE5702A0C4}" type="datetimeFigureOut">
              <a:rPr lang="en-US" smtClean="0"/>
              <a:t>6/14/2019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C35F9-9EBB-FE44-965F-3EFED31800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63701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Click to edit Master text styles</a:t>
            </a:r>
          </a:p>
          <a:p>
            <a:pPr lvl="1"/>
            <a:r>
              <a:rPr lang="sv-SE" smtClean="0"/>
              <a:t>Second level</a:t>
            </a:r>
          </a:p>
          <a:p>
            <a:pPr lvl="2"/>
            <a:r>
              <a:rPr lang="sv-SE" smtClean="0"/>
              <a:t>Third level</a:t>
            </a:r>
          </a:p>
          <a:p>
            <a:pPr lvl="3"/>
            <a:r>
              <a:rPr lang="sv-SE" smtClean="0"/>
              <a:t>Fourth level</a:t>
            </a:r>
          </a:p>
          <a:p>
            <a:pPr lvl="4"/>
            <a:r>
              <a:rPr lang="sv-S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45EBD-51D3-4047-96AB-B7BE5702A0C4}" type="datetimeFigureOut">
              <a:rPr lang="en-US" smtClean="0"/>
              <a:t>6/14/2019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C35F9-9EBB-FE44-965F-3EFED31800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20370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v-S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45EBD-51D3-4047-96AB-B7BE5702A0C4}" type="datetimeFigureOut">
              <a:rPr lang="en-US" smtClean="0"/>
              <a:t>6/14/2019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C35F9-9EBB-FE44-965F-3EFED31800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7024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Click to edit Master text styles</a:t>
            </a:r>
          </a:p>
          <a:p>
            <a:pPr lvl="1"/>
            <a:r>
              <a:rPr lang="sv-SE" smtClean="0"/>
              <a:t>Second level</a:t>
            </a:r>
          </a:p>
          <a:p>
            <a:pPr lvl="2"/>
            <a:r>
              <a:rPr lang="sv-SE" smtClean="0"/>
              <a:t>Third level</a:t>
            </a:r>
          </a:p>
          <a:p>
            <a:pPr lvl="3"/>
            <a:r>
              <a:rPr lang="sv-SE" smtClean="0"/>
              <a:t>Fourth level</a:t>
            </a:r>
          </a:p>
          <a:p>
            <a:pPr lvl="4"/>
            <a:r>
              <a:rPr lang="sv-S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Click to edit Master text styles</a:t>
            </a:r>
          </a:p>
          <a:p>
            <a:pPr lvl="1"/>
            <a:r>
              <a:rPr lang="sv-SE" smtClean="0"/>
              <a:t>Second level</a:t>
            </a:r>
          </a:p>
          <a:p>
            <a:pPr lvl="2"/>
            <a:r>
              <a:rPr lang="sv-SE" smtClean="0"/>
              <a:t>Third level</a:t>
            </a:r>
          </a:p>
          <a:p>
            <a:pPr lvl="3"/>
            <a:r>
              <a:rPr lang="sv-SE" smtClean="0"/>
              <a:t>Fourth level</a:t>
            </a:r>
          </a:p>
          <a:p>
            <a:pPr lvl="4"/>
            <a:r>
              <a:rPr lang="sv-S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45EBD-51D3-4047-96AB-B7BE5702A0C4}" type="datetimeFigureOut">
              <a:rPr lang="en-US" smtClean="0"/>
              <a:t>6/14/2019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C35F9-9EBB-FE44-965F-3EFED31800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8841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Click to edit Master text styles</a:t>
            </a:r>
          </a:p>
          <a:p>
            <a:pPr lvl="1"/>
            <a:r>
              <a:rPr lang="sv-SE" smtClean="0"/>
              <a:t>Second level</a:t>
            </a:r>
          </a:p>
          <a:p>
            <a:pPr lvl="2"/>
            <a:r>
              <a:rPr lang="sv-SE" smtClean="0"/>
              <a:t>Third level</a:t>
            </a:r>
          </a:p>
          <a:p>
            <a:pPr lvl="3"/>
            <a:r>
              <a:rPr lang="sv-SE" smtClean="0"/>
              <a:t>Fourth level</a:t>
            </a:r>
          </a:p>
          <a:p>
            <a:pPr lvl="4"/>
            <a:r>
              <a:rPr lang="sv-S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Click to edit Master text styles</a:t>
            </a:r>
          </a:p>
          <a:p>
            <a:pPr lvl="1"/>
            <a:r>
              <a:rPr lang="sv-SE" smtClean="0"/>
              <a:t>Second level</a:t>
            </a:r>
          </a:p>
          <a:p>
            <a:pPr lvl="2"/>
            <a:r>
              <a:rPr lang="sv-SE" smtClean="0"/>
              <a:t>Third level</a:t>
            </a:r>
          </a:p>
          <a:p>
            <a:pPr lvl="3"/>
            <a:r>
              <a:rPr lang="sv-SE" smtClean="0"/>
              <a:t>Fourth level</a:t>
            </a:r>
          </a:p>
          <a:p>
            <a:pPr lvl="4"/>
            <a:r>
              <a:rPr lang="sv-S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45EBD-51D3-4047-96AB-B7BE5702A0C4}" type="datetimeFigureOut">
              <a:rPr lang="en-US" smtClean="0"/>
              <a:t>6/14/2019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C35F9-9EBB-FE44-965F-3EFED31800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0196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45EBD-51D3-4047-96AB-B7BE5702A0C4}" type="datetimeFigureOut">
              <a:rPr lang="en-US" smtClean="0"/>
              <a:t>6/14/2019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C35F9-9EBB-FE44-965F-3EFED31800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53558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45EBD-51D3-4047-96AB-B7BE5702A0C4}" type="datetimeFigureOut">
              <a:rPr lang="en-US" smtClean="0"/>
              <a:t>6/14/2019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C35F9-9EBB-FE44-965F-3EFED31800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7764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smtClean="0"/>
              <a:t>Click to edit Master text styles</a:t>
            </a:r>
          </a:p>
          <a:p>
            <a:pPr lvl="1"/>
            <a:r>
              <a:rPr lang="sv-SE" smtClean="0"/>
              <a:t>Second level</a:t>
            </a:r>
          </a:p>
          <a:p>
            <a:pPr lvl="2"/>
            <a:r>
              <a:rPr lang="sv-SE" smtClean="0"/>
              <a:t>Third level</a:t>
            </a:r>
          </a:p>
          <a:p>
            <a:pPr lvl="3"/>
            <a:r>
              <a:rPr lang="sv-SE" smtClean="0"/>
              <a:t>Fourth level</a:t>
            </a:r>
          </a:p>
          <a:p>
            <a:pPr lvl="4"/>
            <a:r>
              <a:rPr lang="sv-S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45EBD-51D3-4047-96AB-B7BE5702A0C4}" type="datetimeFigureOut">
              <a:rPr lang="en-US" smtClean="0"/>
              <a:t>6/14/2019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C35F9-9EBB-FE44-965F-3EFED31800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8000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45EBD-51D3-4047-96AB-B7BE5702A0C4}" type="datetimeFigureOut">
              <a:rPr lang="en-US" smtClean="0"/>
              <a:t>6/14/2019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C35F9-9EBB-FE44-965F-3EFED31800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34691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 smtClean="0"/>
              <a:t>Click to edit Master text styles</a:t>
            </a:r>
          </a:p>
          <a:p>
            <a:pPr lvl="1"/>
            <a:r>
              <a:rPr lang="sv-SE" smtClean="0"/>
              <a:t>Second level</a:t>
            </a:r>
          </a:p>
          <a:p>
            <a:pPr lvl="2"/>
            <a:r>
              <a:rPr lang="sv-SE" smtClean="0"/>
              <a:t>Third level</a:t>
            </a:r>
          </a:p>
          <a:p>
            <a:pPr lvl="3"/>
            <a:r>
              <a:rPr lang="sv-SE" smtClean="0"/>
              <a:t>Fourth level</a:t>
            </a:r>
          </a:p>
          <a:p>
            <a:pPr lvl="4"/>
            <a:r>
              <a:rPr lang="sv-S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45EBD-51D3-4047-96AB-B7BE5702A0C4}" type="datetimeFigureOut">
              <a:rPr lang="en-US" smtClean="0"/>
              <a:t>6/14/2019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C35F9-9EBB-FE44-965F-3EFED31800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87425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v-S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v-SE" smtClean="0"/>
              <a:t>Click to edit Master text styles</a:t>
            </a:r>
          </a:p>
          <a:p>
            <a:pPr lvl="1"/>
            <a:r>
              <a:rPr lang="sv-SE" smtClean="0"/>
              <a:t>Second level</a:t>
            </a:r>
          </a:p>
          <a:p>
            <a:pPr lvl="2"/>
            <a:r>
              <a:rPr lang="sv-SE" smtClean="0"/>
              <a:t>Third level</a:t>
            </a:r>
          </a:p>
          <a:p>
            <a:pPr lvl="3"/>
            <a:r>
              <a:rPr lang="sv-SE" smtClean="0"/>
              <a:t>Fourth level</a:t>
            </a:r>
          </a:p>
          <a:p>
            <a:pPr lvl="4"/>
            <a:r>
              <a:rPr lang="sv-S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45EBD-51D3-4047-96AB-B7BE5702A0C4}" type="datetimeFigureOut">
              <a:rPr lang="en-US" smtClean="0"/>
              <a:t>6/14/2019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C35F9-9EBB-FE44-965F-3EFED31800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433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smtClean="0"/>
              <a:t>Click to edit Master text styles</a:t>
            </a:r>
          </a:p>
          <a:p>
            <a:pPr lvl="1"/>
            <a:r>
              <a:rPr lang="sv-SE" smtClean="0"/>
              <a:t>Second level</a:t>
            </a:r>
          </a:p>
          <a:p>
            <a:pPr lvl="2"/>
            <a:r>
              <a:rPr lang="sv-SE" smtClean="0"/>
              <a:t>Third level</a:t>
            </a:r>
          </a:p>
          <a:p>
            <a:pPr lvl="3"/>
            <a:r>
              <a:rPr lang="sv-SE" smtClean="0"/>
              <a:t>Fourth level</a:t>
            </a:r>
          </a:p>
          <a:p>
            <a:pPr lvl="4"/>
            <a:r>
              <a:rPr lang="sv-S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E45EBD-51D3-4047-96AB-B7BE5702A0C4}" type="datetimeFigureOut">
              <a:rPr lang="en-US" smtClean="0"/>
              <a:t>6/14/2019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5C35F9-9EBB-FE44-965F-3EFED31800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4819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ositiva Pengar logotyp_color_rgb.ai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855" y="123025"/>
            <a:ext cx="2718040" cy="958644"/>
          </a:xfrm>
          <a:prstGeom prst="rect">
            <a:avLst/>
          </a:prstGeom>
        </p:spPr>
      </p:pic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754626" y="1313793"/>
            <a:ext cx="7772400" cy="2548918"/>
          </a:xfrm>
        </p:spPr>
        <p:txBody>
          <a:bodyPr>
            <a:normAutofit/>
          </a:bodyPr>
          <a:lstStyle/>
          <a:p>
            <a:r>
              <a:rPr lang="en-US" sz="4000" b="1" dirty="0" smtClean="0"/>
              <a:t>A proposal for a</a:t>
            </a:r>
            <a:br>
              <a:rPr lang="en-US" sz="4000" b="1" dirty="0" smtClean="0"/>
            </a:br>
            <a:r>
              <a:rPr lang="en-US" sz="5400" b="1" dirty="0"/>
              <a:t>S</a:t>
            </a:r>
            <a:r>
              <a:rPr lang="en-US" sz="5400" b="1" dirty="0" smtClean="0"/>
              <a:t>mooth transition to Sovereign Money.</a:t>
            </a:r>
            <a:endParaRPr lang="en-US" sz="5400" b="1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440426" y="4593020"/>
            <a:ext cx="6400800" cy="1534511"/>
          </a:xfrm>
        </p:spPr>
        <p:txBody>
          <a:bodyPr>
            <a:normAutofit fontScale="70000" lnSpcReduction="20000"/>
          </a:bodyPr>
          <a:lstStyle/>
          <a:p>
            <a:r>
              <a:rPr lang="en-GB" sz="4000" b="1" dirty="0">
                <a:solidFill>
                  <a:schemeClr val="tx1"/>
                </a:solidFill>
              </a:rPr>
              <a:t>The Future of Money</a:t>
            </a:r>
          </a:p>
          <a:p>
            <a:r>
              <a:rPr lang="en-GB" b="1" dirty="0">
                <a:solidFill>
                  <a:schemeClr val="tx1"/>
                </a:solidFill>
              </a:rPr>
              <a:t>Central Bank Digital Currency and Beyond</a:t>
            </a:r>
          </a:p>
          <a:p>
            <a:r>
              <a:rPr lang="en-GB" b="1" dirty="0">
                <a:solidFill>
                  <a:schemeClr val="tx1"/>
                </a:solidFill>
              </a:rPr>
              <a:t>15 June 2019, Stockholm, Sweden</a:t>
            </a:r>
          </a:p>
          <a:p>
            <a:r>
              <a:rPr lang="sv-SE" dirty="0" smtClean="0">
                <a:solidFill>
                  <a:schemeClr val="tx1"/>
                </a:solidFill>
              </a:rPr>
              <a:t>Lars Alaeus</a:t>
            </a:r>
            <a:endParaRPr lang="en-GB" dirty="0">
              <a:solidFill>
                <a:schemeClr val="tx1"/>
              </a:solidFill>
            </a:endParaRPr>
          </a:p>
        </p:txBody>
      </p:sp>
      <p:pic>
        <p:nvPicPr>
          <p:cNvPr id="6" name="Picture 4" descr="Picture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9318" y="224083"/>
            <a:ext cx="3356919" cy="66569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6810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0524" y="44624"/>
            <a:ext cx="3944415" cy="1484509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4000" b="1" dirty="0" smtClean="0"/>
              <a:t>Monetary system</a:t>
            </a:r>
            <a:br>
              <a:rPr lang="en-US" sz="4000" b="1" dirty="0" smtClean="0"/>
            </a:br>
            <a:r>
              <a:rPr lang="en-US" sz="4000" b="1" dirty="0" smtClean="0"/>
              <a:t>of today.</a:t>
            </a:r>
            <a:endParaRPr lang="en-US" sz="2700" b="1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5357895"/>
            <a:ext cx="2133600" cy="365125"/>
          </a:xfrm>
        </p:spPr>
        <p:txBody>
          <a:bodyPr/>
          <a:lstStyle/>
          <a:p>
            <a:fld id="{6F46015A-794F-4AB6-8656-EBDBD02736C6}" type="slidenum">
              <a:rPr lang="en-US" smtClean="0"/>
              <a:t>2</a:t>
            </a:fld>
            <a:endParaRPr lang="en-US"/>
          </a:p>
        </p:txBody>
      </p:sp>
      <p:pic>
        <p:nvPicPr>
          <p:cNvPr id="22" name="Picture 3" descr="C:\Users\uabalae\AppData\Local\Microsoft\Windows\Temporary Internet Files\Content.IE5\JMQ6NDK7\thumb-People-66.6-11342[1]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2935" y="1491829"/>
            <a:ext cx="771896" cy="713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6222748" y="2413658"/>
            <a:ext cx="2670367" cy="3251542"/>
            <a:chOff x="6222748" y="3412113"/>
            <a:chExt cx="2670367" cy="3251542"/>
          </a:xfrm>
        </p:grpSpPr>
        <p:sp>
          <p:nvSpPr>
            <p:cNvPr id="42" name="Rectangle 41"/>
            <p:cNvSpPr/>
            <p:nvPr/>
          </p:nvSpPr>
          <p:spPr>
            <a:xfrm>
              <a:off x="7625147" y="3412113"/>
              <a:ext cx="1267968" cy="3248836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0" rIns="0" bIns="0" rtlCol="0" anchor="t" anchorCtr="0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Liabilities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44" name="Rectangle 43"/>
            <p:cNvSpPr/>
            <p:nvPr/>
          </p:nvSpPr>
          <p:spPr>
            <a:xfrm>
              <a:off x="7625147" y="6106550"/>
              <a:ext cx="1267968" cy="5544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0" rIns="0" bIns="0" rtlCol="0" anchor="b" anchorCtr="0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Equity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43" name="Rectangle 42"/>
            <p:cNvSpPr/>
            <p:nvPr/>
          </p:nvSpPr>
          <p:spPr>
            <a:xfrm>
              <a:off x="6222748" y="3412590"/>
              <a:ext cx="1267968" cy="3251065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0" rIns="0" bIns="0" rtlCol="0" anchor="t" anchorCtr="0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Assets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88" name="Rectangle 87"/>
          <p:cNvSpPr/>
          <p:nvPr/>
        </p:nvSpPr>
        <p:spPr>
          <a:xfrm>
            <a:off x="6364881" y="3005127"/>
            <a:ext cx="1016559" cy="3600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t" anchorCtr="0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</a:rPr>
              <a:t>Bank money</a:t>
            </a:r>
            <a:endParaRPr lang="en-US" sz="1400" b="1" dirty="0">
              <a:solidFill>
                <a:schemeClr val="tx1"/>
              </a:solidFill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217273" y="2087434"/>
            <a:ext cx="2670367" cy="3577767"/>
            <a:chOff x="217273" y="3085889"/>
            <a:chExt cx="2670367" cy="3577767"/>
          </a:xfrm>
        </p:grpSpPr>
        <p:sp>
          <p:nvSpPr>
            <p:cNvPr id="48" name="Rectangle 47"/>
            <p:cNvSpPr/>
            <p:nvPr/>
          </p:nvSpPr>
          <p:spPr>
            <a:xfrm>
              <a:off x="1619672" y="4475935"/>
              <a:ext cx="1267968" cy="2185015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0" rIns="0" bIns="0" rtlCol="0" anchor="t" anchorCtr="0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Liabilities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217273" y="4478375"/>
              <a:ext cx="1267968" cy="2185281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0" rIns="0" bIns="0" rtlCol="0" anchor="t" anchorCtr="0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Assets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50" name="Rectangle 49"/>
            <p:cNvSpPr/>
            <p:nvPr/>
          </p:nvSpPr>
          <p:spPr>
            <a:xfrm>
              <a:off x="1619672" y="6383750"/>
              <a:ext cx="1267968" cy="2772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0" rIns="0" bIns="0" rtlCol="0" anchor="b" anchorCtr="0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Equity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grpSp>
          <p:nvGrpSpPr>
            <p:cNvPr id="3" name="Group 2"/>
            <p:cNvGrpSpPr/>
            <p:nvPr/>
          </p:nvGrpSpPr>
          <p:grpSpPr>
            <a:xfrm>
              <a:off x="1067082" y="3085889"/>
              <a:ext cx="1141146" cy="1413129"/>
              <a:chOff x="1139090" y="2097522"/>
              <a:chExt cx="1141146" cy="1413129"/>
            </a:xfrm>
          </p:grpSpPr>
          <p:sp>
            <p:nvSpPr>
              <p:cNvPr id="27" name="TextBox 26"/>
              <p:cNvSpPr txBox="1"/>
              <p:nvPr/>
            </p:nvSpPr>
            <p:spPr>
              <a:xfrm>
                <a:off x="1139090" y="3110541"/>
                <a:ext cx="114114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b="1" dirty="0" smtClean="0"/>
                  <a:t>Riksbank</a:t>
                </a:r>
                <a:endParaRPr lang="en-US" b="1" dirty="0"/>
              </a:p>
            </p:txBody>
          </p:sp>
          <p:pic>
            <p:nvPicPr>
              <p:cNvPr id="54" name="Picture 2" descr="C:\Users\uabalae\AppData\Local\Microsoft\Windows\Temporary Internet Files\Content.IE5\0Y1H6CLU\Map_symbol_museum_02[1].png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29283" y="2455496"/>
                <a:ext cx="826210" cy="82621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099" name="Picture 3" descr="C:\Users\uabalae\AppData\Local\Microsoft\Windows\Temporary Internet Files\Content.IE5\NA16YP0S\Arms_of_Sweden.svg[1].png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07595" y="2097522"/>
                <a:ext cx="269585" cy="55321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grpSp>
        <p:nvGrpSpPr>
          <p:cNvPr id="12" name="Group 11"/>
          <p:cNvGrpSpPr/>
          <p:nvPr/>
        </p:nvGrpSpPr>
        <p:grpSpPr>
          <a:xfrm>
            <a:off x="3262246" y="1326631"/>
            <a:ext cx="3691808" cy="4344274"/>
            <a:chOff x="3262246" y="2325086"/>
            <a:chExt cx="3691808" cy="4344274"/>
          </a:xfrm>
        </p:grpSpPr>
        <p:sp>
          <p:nvSpPr>
            <p:cNvPr id="46" name="Rectangle 45"/>
            <p:cNvSpPr/>
            <p:nvPr/>
          </p:nvSpPr>
          <p:spPr>
            <a:xfrm>
              <a:off x="3262246" y="3418295"/>
              <a:ext cx="1267968" cy="3251065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0" rIns="0" bIns="0" rtlCol="0" anchor="t" anchorCtr="0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Assets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cxnSp>
          <p:nvCxnSpPr>
            <p:cNvPr id="24" name="Straight Arrow Connector 23"/>
            <p:cNvCxnSpPr/>
            <p:nvPr/>
          </p:nvCxnSpPr>
          <p:spPr>
            <a:xfrm>
              <a:off x="5377197" y="4226848"/>
              <a:ext cx="1576857" cy="0"/>
            </a:xfrm>
            <a:prstGeom prst="straightConnector1">
              <a:avLst/>
            </a:prstGeom>
            <a:ln w="50800">
              <a:solidFill>
                <a:srgbClr val="00B050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Rectangle 61"/>
            <p:cNvSpPr/>
            <p:nvPr/>
          </p:nvSpPr>
          <p:spPr>
            <a:xfrm>
              <a:off x="4788024" y="4003582"/>
              <a:ext cx="1016559" cy="36004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0" rIns="36000" bIns="0" rtlCol="0" anchor="t" anchorCtr="0"/>
            <a:lstStyle/>
            <a:p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4664645" y="3418296"/>
              <a:ext cx="1267968" cy="3251064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0" rIns="0" bIns="0" rtlCol="0" anchor="t" anchorCtr="0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Liabilities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47" name="Rectangle 46"/>
            <p:cNvSpPr/>
            <p:nvPr/>
          </p:nvSpPr>
          <p:spPr>
            <a:xfrm>
              <a:off x="4664645" y="6106550"/>
              <a:ext cx="1267968" cy="554401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0" rIns="0" bIns="0" rtlCol="0" anchor="b" anchorCtr="0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Equity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grpSp>
          <p:nvGrpSpPr>
            <p:cNvPr id="4" name="Group 3"/>
            <p:cNvGrpSpPr/>
            <p:nvPr/>
          </p:nvGrpSpPr>
          <p:grpSpPr>
            <a:xfrm>
              <a:off x="4153144" y="2325086"/>
              <a:ext cx="834753" cy="1052231"/>
              <a:chOff x="3138047" y="1201782"/>
              <a:chExt cx="834753" cy="1052231"/>
            </a:xfrm>
          </p:grpSpPr>
          <p:sp>
            <p:nvSpPr>
              <p:cNvPr id="29" name="TextBox 28"/>
              <p:cNvSpPr txBox="1"/>
              <p:nvPr/>
            </p:nvSpPr>
            <p:spPr>
              <a:xfrm>
                <a:off x="3138047" y="1853903"/>
                <a:ext cx="81734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b="1" dirty="0" smtClean="0"/>
                  <a:t>Banks</a:t>
                </a:r>
                <a:endParaRPr lang="en-US" sz="2000" b="1" dirty="0"/>
              </a:p>
            </p:txBody>
          </p:sp>
          <p:pic>
            <p:nvPicPr>
              <p:cNvPr id="30" name="Picture 2" descr="C:\Users\uabalae\AppData\Local\Microsoft\Windows\Temporary Internet Files\Content.IE5\0Y1H6CLU\Map_symbol_museum_02[1].png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46590" y="1201782"/>
                <a:ext cx="826210" cy="82621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grpSp>
        <p:nvGrpSpPr>
          <p:cNvPr id="31" name="Group 30"/>
          <p:cNvGrpSpPr/>
          <p:nvPr/>
        </p:nvGrpSpPr>
        <p:grpSpPr>
          <a:xfrm>
            <a:off x="1794981" y="4480022"/>
            <a:ext cx="2659132" cy="376472"/>
            <a:chOff x="1745376" y="5428792"/>
            <a:chExt cx="2659132" cy="376472"/>
          </a:xfrm>
        </p:grpSpPr>
        <p:cxnSp>
          <p:nvCxnSpPr>
            <p:cNvPr id="26" name="Straight Arrow Connector 25"/>
            <p:cNvCxnSpPr/>
            <p:nvPr/>
          </p:nvCxnSpPr>
          <p:spPr>
            <a:xfrm>
              <a:off x="2483768" y="5687905"/>
              <a:ext cx="1412462" cy="0"/>
            </a:xfrm>
            <a:prstGeom prst="straightConnector1">
              <a:avLst/>
            </a:prstGeom>
            <a:ln w="50800" cap="rnd">
              <a:solidFill>
                <a:srgbClr val="00B050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Rectangle 77"/>
            <p:cNvSpPr/>
            <p:nvPr/>
          </p:nvSpPr>
          <p:spPr>
            <a:xfrm>
              <a:off x="1745376" y="5445224"/>
              <a:ext cx="1016559" cy="360040"/>
            </a:xfrm>
            <a:prstGeom prst="rect">
              <a:avLst/>
            </a:prstGeom>
            <a:noFill/>
            <a:ln cap="rnd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0" rIns="36000" bIns="0" rtlCol="0" anchor="t" anchorCtr="0"/>
            <a:lstStyle/>
            <a:p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3387949" y="5428792"/>
              <a:ext cx="1016559" cy="360040"/>
            </a:xfrm>
            <a:prstGeom prst="rect">
              <a:avLst/>
            </a:prstGeom>
            <a:noFill/>
            <a:ln cap="rnd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0" rIns="36000" bIns="0" rtlCol="0" anchor="t" anchorCtr="0"/>
            <a:lstStyle/>
            <a:p>
              <a:pPr algn="ctr"/>
              <a:r>
                <a:rPr lang="en-US" sz="1400" b="1" dirty="0" smtClean="0">
                  <a:solidFill>
                    <a:schemeClr val="tx1"/>
                  </a:solidFill>
                </a:rPr>
                <a:t>CB-money</a:t>
              </a:r>
              <a:endParaRPr lang="en-US" sz="1400" b="1" dirty="0">
                <a:solidFill>
                  <a:schemeClr val="tx1"/>
                </a:solidFill>
              </a:endParaRPr>
            </a:p>
          </p:txBody>
        </p:sp>
      </p:grpSp>
      <p:pic>
        <p:nvPicPr>
          <p:cNvPr id="53" name="Picture 2" descr="C:\Users\uabalae\AppData\Local\Microsoft\Windows\Temporary Internet Files\Content.IE5\IEEFJVHQ\lgi01a201409130600[1]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4917" y="2274877"/>
            <a:ext cx="764254" cy="798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9" name="Group 58"/>
          <p:cNvGrpSpPr/>
          <p:nvPr/>
        </p:nvGrpSpPr>
        <p:grpSpPr>
          <a:xfrm>
            <a:off x="5364088" y="1978752"/>
            <a:ext cx="1796105" cy="933313"/>
            <a:chOff x="10165675" y="3410377"/>
            <a:chExt cx="3695359" cy="769552"/>
          </a:xfrm>
        </p:grpSpPr>
        <p:cxnSp>
          <p:nvCxnSpPr>
            <p:cNvPr id="61" name="Straight Arrow Connector 60"/>
            <p:cNvCxnSpPr/>
            <p:nvPr/>
          </p:nvCxnSpPr>
          <p:spPr>
            <a:xfrm flipV="1">
              <a:off x="10188624" y="3597503"/>
              <a:ext cx="3240362" cy="582426"/>
            </a:xfrm>
            <a:prstGeom prst="straightConnector1">
              <a:avLst/>
            </a:prstGeom>
            <a:ln w="19050">
              <a:solidFill>
                <a:srgbClr val="00B050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Arrow Connector 62"/>
            <p:cNvCxnSpPr/>
            <p:nvPr/>
          </p:nvCxnSpPr>
          <p:spPr>
            <a:xfrm flipV="1">
              <a:off x="10165675" y="3597503"/>
              <a:ext cx="3695359" cy="578014"/>
            </a:xfrm>
            <a:prstGeom prst="straightConnector1">
              <a:avLst/>
            </a:prstGeom>
            <a:ln w="19050">
              <a:solidFill>
                <a:srgbClr val="00B050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Arrow Connector 63"/>
            <p:cNvCxnSpPr/>
            <p:nvPr/>
          </p:nvCxnSpPr>
          <p:spPr>
            <a:xfrm flipV="1">
              <a:off x="10188624" y="3410377"/>
              <a:ext cx="3323142" cy="769552"/>
            </a:xfrm>
            <a:prstGeom prst="straightConnector1">
              <a:avLst/>
            </a:prstGeom>
            <a:ln w="19050">
              <a:solidFill>
                <a:srgbClr val="00B050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75" name="Picture 3" descr="C:\Users\uabalae\AppData\Local\Microsoft\Windows\Temporary Internet Files\Content.IE5\L7UKL2U0\Bills_and_coins.svg[1]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7655" y="4972422"/>
            <a:ext cx="1020661" cy="494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" name="Grupp 14"/>
          <p:cNvGrpSpPr/>
          <p:nvPr/>
        </p:nvGrpSpPr>
        <p:grpSpPr>
          <a:xfrm>
            <a:off x="2773170" y="3870925"/>
            <a:ext cx="764254" cy="798915"/>
            <a:chOff x="2639944" y="3658376"/>
            <a:chExt cx="764254" cy="798915"/>
          </a:xfrm>
        </p:grpSpPr>
        <p:pic>
          <p:nvPicPr>
            <p:cNvPr id="68" name="Picture 2" descr="C:\Users\uabalae\AppData\Local\Microsoft\Windows\Temporary Internet Files\Content.IE5\IEEFJVHQ\lgi01a201409130600[1].jp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39944" y="3658376"/>
              <a:ext cx="764254" cy="7989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textruta 13"/>
            <p:cNvSpPr txBox="1"/>
            <p:nvPr/>
          </p:nvSpPr>
          <p:spPr>
            <a:xfrm>
              <a:off x="2768553" y="3872167"/>
              <a:ext cx="53602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2000" b="1" dirty="0" smtClean="0"/>
                <a:t>RIX</a:t>
              </a:r>
              <a:endParaRPr lang="en-GB" sz="2000" b="1" dirty="0"/>
            </a:p>
          </p:txBody>
        </p:sp>
      </p:grpSp>
      <p:sp>
        <p:nvSpPr>
          <p:cNvPr id="60" name="Rectangular Callout 104"/>
          <p:cNvSpPr/>
          <p:nvPr/>
        </p:nvSpPr>
        <p:spPr>
          <a:xfrm>
            <a:off x="104592" y="3553019"/>
            <a:ext cx="2378443" cy="688256"/>
          </a:xfrm>
          <a:prstGeom prst="wedgeRectCallout">
            <a:avLst>
              <a:gd name="adj1" fmla="val 73020"/>
              <a:gd name="adj2" fmla="val 123638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</a:rPr>
              <a:t>Main tool: Policy rate</a:t>
            </a:r>
            <a:br>
              <a:rPr lang="en-US" sz="2000" b="1" dirty="0" smtClean="0">
                <a:solidFill>
                  <a:schemeClr val="tx1"/>
                </a:solidFill>
              </a:rPr>
            </a:br>
            <a:r>
              <a:rPr lang="en-US" sz="2000" b="1" dirty="0" smtClean="0">
                <a:solidFill>
                  <a:schemeClr val="tx1"/>
                </a:solidFill>
              </a:rPr>
              <a:t>Currently -0,25%</a:t>
            </a:r>
            <a:endParaRPr lang="en-US" sz="2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129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" grpId="0" animBg="1"/>
      <p:bldP spid="6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183"/>
            <a:ext cx="4245335" cy="1264224"/>
          </a:xfrm>
        </p:spPr>
        <p:txBody>
          <a:bodyPr anchor="t" anchorCtr="0">
            <a:noAutofit/>
          </a:bodyPr>
          <a:lstStyle/>
          <a:p>
            <a:pPr algn="l"/>
            <a:r>
              <a:rPr lang="en-US" sz="4000" b="1" dirty="0" smtClean="0"/>
              <a:t>E-</a:t>
            </a:r>
            <a:r>
              <a:rPr lang="en-US" sz="4000" b="1" dirty="0" err="1" smtClean="0"/>
              <a:t>kronas</a:t>
            </a:r>
            <a:r>
              <a:rPr lang="en-US" sz="4000" b="1" dirty="0"/>
              <a:t> </a:t>
            </a:r>
            <a:r>
              <a:rPr lang="en-US" sz="4000" b="1" dirty="0" smtClean="0"/>
              <a:t>in</a:t>
            </a:r>
            <a:br>
              <a:rPr lang="en-US" sz="4000" b="1" dirty="0" smtClean="0"/>
            </a:br>
            <a:r>
              <a:rPr lang="en-US" sz="4000" b="1" dirty="0" smtClean="0"/>
              <a:t>today’s system</a:t>
            </a:r>
            <a:endParaRPr lang="en-US" sz="4000" b="1" dirty="0"/>
          </a:p>
        </p:txBody>
      </p:sp>
      <p:sp>
        <p:nvSpPr>
          <p:cNvPr id="48" name="Rectangle 47"/>
          <p:cNvSpPr/>
          <p:nvPr/>
        </p:nvSpPr>
        <p:spPr>
          <a:xfrm>
            <a:off x="1619672" y="3613863"/>
            <a:ext cx="1267968" cy="200781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t" anchorCtr="0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Liabilities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217273" y="3616325"/>
            <a:ext cx="1267968" cy="200805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t" anchorCtr="0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Assets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3262246" y="3701474"/>
            <a:ext cx="1267968" cy="191688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t" anchorCtr="0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Assets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88" name="Rectangle 87"/>
          <p:cNvSpPr/>
          <p:nvPr/>
        </p:nvSpPr>
        <p:spPr>
          <a:xfrm>
            <a:off x="6279614" y="4028095"/>
            <a:ext cx="1216538" cy="4036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t" anchorCtr="0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Bank money</a:t>
            </a:r>
            <a:endParaRPr lang="en-US" sz="1600" b="1" dirty="0">
              <a:solidFill>
                <a:schemeClr val="tx1"/>
              </a:solidFill>
            </a:endParaRPr>
          </a:p>
        </p:txBody>
      </p:sp>
      <p:cxnSp>
        <p:nvCxnSpPr>
          <p:cNvPr id="24" name="Straight Arrow Connector 23"/>
          <p:cNvCxnSpPr>
            <a:cxnSpLocks/>
          </p:cNvCxnSpPr>
          <p:nvPr/>
        </p:nvCxnSpPr>
        <p:spPr>
          <a:xfrm>
            <a:off x="5243716" y="4310547"/>
            <a:ext cx="1347765" cy="0"/>
          </a:xfrm>
          <a:prstGeom prst="straightConnector1">
            <a:avLst/>
          </a:prstGeom>
          <a:ln w="50800">
            <a:solidFill>
              <a:srgbClr val="00B05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Rectangle 61"/>
          <p:cNvSpPr/>
          <p:nvPr/>
        </p:nvSpPr>
        <p:spPr>
          <a:xfrm>
            <a:off x="4695572" y="4028095"/>
            <a:ext cx="1202526" cy="39335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t" anchorCtr="0"/>
          <a:lstStyle/>
          <a:p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4664645" y="3701474"/>
            <a:ext cx="1267968" cy="191688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t" anchorCtr="0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Liabilities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72" name="Slide Number Placeholder 7"/>
          <p:cNvSpPr txBox="1">
            <a:spLocks/>
          </p:cNvSpPr>
          <p:nvPr/>
        </p:nvSpPr>
        <p:spPr>
          <a:xfrm>
            <a:off x="7008952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sv-SE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F46015A-794F-4AB6-8656-EBDBD02736C6}" type="slidenum">
              <a:rPr lang="en-US" smtClean="0"/>
              <a:pPr/>
              <a:t>3</a:t>
            </a:fld>
            <a:endParaRPr lang="en-US" dirty="0"/>
          </a:p>
        </p:txBody>
      </p:sp>
      <p:grpSp>
        <p:nvGrpSpPr>
          <p:cNvPr id="73" name="Group 72"/>
          <p:cNvGrpSpPr/>
          <p:nvPr/>
        </p:nvGrpSpPr>
        <p:grpSpPr>
          <a:xfrm>
            <a:off x="6228184" y="2251926"/>
            <a:ext cx="2670367" cy="3358024"/>
            <a:chOff x="6222748" y="5155241"/>
            <a:chExt cx="2670367" cy="1508414"/>
          </a:xfrm>
        </p:grpSpPr>
        <p:sp>
          <p:nvSpPr>
            <p:cNvPr id="74" name="Rectangle 73"/>
            <p:cNvSpPr/>
            <p:nvPr/>
          </p:nvSpPr>
          <p:spPr>
            <a:xfrm>
              <a:off x="7625147" y="5155241"/>
              <a:ext cx="1267968" cy="150570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0" rIns="0" bIns="0" rtlCol="0" anchor="t" anchorCtr="0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Liabilities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76" name="Rectangle 75"/>
            <p:cNvSpPr/>
            <p:nvPr/>
          </p:nvSpPr>
          <p:spPr>
            <a:xfrm>
              <a:off x="6222748" y="5155241"/>
              <a:ext cx="1267968" cy="1508414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0" rIns="0" bIns="0" rtlCol="0" anchor="t" anchorCtr="0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Assets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64" name="Straight Arrow Connector 63"/>
          <p:cNvCxnSpPr>
            <a:cxnSpLocks/>
          </p:cNvCxnSpPr>
          <p:nvPr/>
        </p:nvCxnSpPr>
        <p:spPr>
          <a:xfrm>
            <a:off x="2161309" y="2818697"/>
            <a:ext cx="4498354" cy="6923"/>
          </a:xfrm>
          <a:prstGeom prst="straightConnector1">
            <a:avLst/>
          </a:prstGeom>
          <a:ln w="50800">
            <a:solidFill>
              <a:srgbClr val="00B05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6" name="Picture 3" descr="C:\Users\uabalae\AppData\Local\Microsoft\Windows\Temporary Internet Files\Content.IE5\JMQ6NDK7\thumb-People-66.6-11342[1]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9418" y="1496576"/>
            <a:ext cx="771896" cy="713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upp 10"/>
          <p:cNvGrpSpPr/>
          <p:nvPr/>
        </p:nvGrpSpPr>
        <p:grpSpPr>
          <a:xfrm>
            <a:off x="3665992" y="2529235"/>
            <a:ext cx="1828931" cy="674573"/>
            <a:chOff x="3665992" y="2529235"/>
            <a:chExt cx="1828931" cy="674573"/>
          </a:xfrm>
        </p:grpSpPr>
        <p:sp>
          <p:nvSpPr>
            <p:cNvPr id="97" name="Rectangle 96"/>
            <p:cNvSpPr/>
            <p:nvPr/>
          </p:nvSpPr>
          <p:spPr>
            <a:xfrm>
              <a:off x="3665992" y="2529235"/>
              <a:ext cx="1828931" cy="38511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0" rIns="36000" bIns="0" rtlCol="0" anchor="t" anchorCtr="0"/>
            <a:lstStyle/>
            <a:p>
              <a:pPr algn="ctr"/>
              <a:r>
                <a:rPr lang="en-US" sz="1600" b="1" dirty="0" smtClean="0">
                  <a:solidFill>
                    <a:schemeClr val="tx1"/>
                  </a:solidFill>
                </a:rPr>
                <a:t>Transaction account</a:t>
              </a:r>
              <a:endParaRPr lang="en-US" sz="1600" b="1" dirty="0">
                <a:solidFill>
                  <a:schemeClr val="tx1"/>
                </a:solidFill>
              </a:endParaRPr>
            </a:p>
          </p:txBody>
        </p:sp>
        <p:cxnSp>
          <p:nvCxnSpPr>
            <p:cNvPr id="98" name="Straight Connector 97"/>
            <p:cNvCxnSpPr>
              <a:cxnSpLocks/>
            </p:cNvCxnSpPr>
            <p:nvPr/>
          </p:nvCxnSpPr>
          <p:spPr>
            <a:xfrm flipV="1">
              <a:off x="4913406" y="2923690"/>
              <a:ext cx="0" cy="280118"/>
            </a:xfrm>
            <a:prstGeom prst="line">
              <a:avLst/>
            </a:prstGeom>
            <a:ln w="5080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Grupp 9"/>
          <p:cNvGrpSpPr/>
          <p:nvPr/>
        </p:nvGrpSpPr>
        <p:grpSpPr>
          <a:xfrm>
            <a:off x="221751" y="2181421"/>
            <a:ext cx="7222602" cy="1434904"/>
            <a:chOff x="221751" y="2181421"/>
            <a:chExt cx="7222602" cy="1434904"/>
          </a:xfrm>
        </p:grpSpPr>
        <p:sp>
          <p:nvSpPr>
            <p:cNvPr id="60" name="Rectangle 59"/>
            <p:cNvSpPr/>
            <p:nvPr/>
          </p:nvSpPr>
          <p:spPr>
            <a:xfrm>
              <a:off x="1619672" y="2181421"/>
              <a:ext cx="1265651" cy="1431622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0" rIns="0" bIns="0" rtlCol="0" anchor="t" anchorCtr="0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Liabilities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63" name="Rectangle 62"/>
            <p:cNvSpPr/>
            <p:nvPr/>
          </p:nvSpPr>
          <p:spPr>
            <a:xfrm>
              <a:off x="1742208" y="2583047"/>
              <a:ext cx="1016559" cy="36004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0" rIns="36000" bIns="0" rtlCol="0" anchor="t" anchorCtr="0"/>
            <a:lstStyle/>
            <a:p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68" name="Rectangle 67"/>
            <p:cNvSpPr/>
            <p:nvPr/>
          </p:nvSpPr>
          <p:spPr>
            <a:xfrm>
              <a:off x="6279614" y="2554307"/>
              <a:ext cx="1164739" cy="36004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0" rIns="36000" bIns="0" rtlCol="0" anchor="t" anchorCtr="0"/>
            <a:lstStyle/>
            <a:p>
              <a:pPr algn="ctr"/>
              <a:r>
                <a:rPr lang="en-US" sz="1600" b="1" dirty="0" smtClean="0">
                  <a:solidFill>
                    <a:schemeClr val="tx1"/>
                  </a:solidFill>
                </a:rPr>
                <a:t>E-krona</a:t>
              </a:r>
              <a:endParaRPr 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56" name="Rectangle 59"/>
            <p:cNvSpPr/>
            <p:nvPr/>
          </p:nvSpPr>
          <p:spPr>
            <a:xfrm>
              <a:off x="221751" y="2184703"/>
              <a:ext cx="1265651" cy="1431622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0" rIns="0" bIns="0" rtlCol="0" anchor="t" anchorCtr="0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Assets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86" name="Group 45"/>
          <p:cNvGrpSpPr/>
          <p:nvPr/>
        </p:nvGrpSpPr>
        <p:grpSpPr>
          <a:xfrm>
            <a:off x="1134559" y="1153123"/>
            <a:ext cx="826210" cy="1128985"/>
            <a:chOff x="1905662" y="1114197"/>
            <a:chExt cx="826210" cy="1128985"/>
          </a:xfrm>
        </p:grpSpPr>
        <p:pic>
          <p:nvPicPr>
            <p:cNvPr id="87" name="Picture 2" descr="C:\Users\uabalae\AppData\Local\Microsoft\Windows\Temporary Internet Files\Content.IE5\0Y1H6CLU\Map_symbol_museum_02[1]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05662" y="1416972"/>
              <a:ext cx="826210" cy="8262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9" name="Picture 3" descr="C:\Users\uabalae\AppData\Local\Microsoft\Windows\Temporary Internet Files\Content.IE5\NA16YP0S\Arms_of_Sweden.svg[1]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83974" y="1114197"/>
              <a:ext cx="269585" cy="5532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99" name="Picture 2" descr="C:\Users\uabalae\AppData\Local\Microsoft\Windows\Temporary Internet Files\Content.IE5\0Y1H6CLU\Map_symbol_museum_02[1]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8823" y="3007073"/>
            <a:ext cx="826210" cy="826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Rectangle 46"/>
          <p:cNvSpPr/>
          <p:nvPr/>
        </p:nvSpPr>
        <p:spPr>
          <a:xfrm>
            <a:off x="1617355" y="5267661"/>
            <a:ext cx="1267968" cy="35069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 anchorCtr="0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Equity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41" name="Rectangle 46"/>
          <p:cNvSpPr/>
          <p:nvPr/>
        </p:nvSpPr>
        <p:spPr>
          <a:xfrm>
            <a:off x="4667623" y="5260361"/>
            <a:ext cx="1264989" cy="34958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 anchorCtr="0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Equity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42" name="Rectangle 46"/>
          <p:cNvSpPr/>
          <p:nvPr/>
        </p:nvSpPr>
        <p:spPr>
          <a:xfrm>
            <a:off x="7630583" y="5254338"/>
            <a:ext cx="1267968" cy="3495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 anchorCtr="0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Equity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8" name="textruta 7"/>
          <p:cNvSpPr txBox="1"/>
          <p:nvPr/>
        </p:nvSpPr>
        <p:spPr>
          <a:xfrm>
            <a:off x="2987775" y="-71189"/>
            <a:ext cx="469186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Payments?</a:t>
            </a:r>
          </a:p>
          <a:p>
            <a:pPr algn="ctr"/>
            <a:r>
              <a:rPr lang="en-US" sz="2800" b="1" dirty="0"/>
              <a:t>and </a:t>
            </a:r>
            <a:r>
              <a:rPr lang="en-US" sz="2800" b="1" dirty="0" smtClean="0"/>
              <a:t>interest?</a:t>
            </a:r>
          </a:p>
          <a:p>
            <a:pPr algn="ctr"/>
            <a:r>
              <a:rPr lang="en-US" sz="2800" b="1" dirty="0" smtClean="0"/>
              <a:t>=&gt;</a:t>
            </a:r>
          </a:p>
          <a:p>
            <a:pPr algn="ctr"/>
            <a:r>
              <a:rPr lang="en-US" sz="2800" b="1" dirty="0" smtClean="0"/>
              <a:t>E-krona without interest. </a:t>
            </a:r>
          </a:p>
        </p:txBody>
      </p:sp>
      <p:pic>
        <p:nvPicPr>
          <p:cNvPr id="67" name="Picture 2" descr="C:\Users\uabalae\AppData\Local\Microsoft\Windows\Temporary Internet Files\Content.IE5\IEEFJVHQ\lgi01a201409130600[1]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5747" y="2961276"/>
            <a:ext cx="764254" cy="798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5" name="Grupp 74"/>
          <p:cNvGrpSpPr/>
          <p:nvPr/>
        </p:nvGrpSpPr>
        <p:grpSpPr>
          <a:xfrm>
            <a:off x="2730381" y="3865658"/>
            <a:ext cx="764254" cy="798915"/>
            <a:chOff x="2639944" y="3658376"/>
            <a:chExt cx="764254" cy="798915"/>
          </a:xfrm>
        </p:grpSpPr>
        <p:pic>
          <p:nvPicPr>
            <p:cNvPr id="83" name="Picture 2" descr="C:\Users\uabalae\AppData\Local\Microsoft\Windows\Temporary Internet Files\Content.IE5\IEEFJVHQ\lgi01a201409130600[1].jp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39944" y="3658376"/>
              <a:ext cx="764254" cy="7989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4" name="textruta 83"/>
            <p:cNvSpPr txBox="1"/>
            <p:nvPr/>
          </p:nvSpPr>
          <p:spPr>
            <a:xfrm>
              <a:off x="2768553" y="3872167"/>
              <a:ext cx="53602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2000" b="1" dirty="0" smtClean="0"/>
                <a:t>RIX</a:t>
              </a:r>
              <a:endParaRPr lang="en-GB" sz="2000" b="1" dirty="0"/>
            </a:p>
          </p:txBody>
        </p:sp>
      </p:grpSp>
      <p:pic>
        <p:nvPicPr>
          <p:cNvPr id="93" name="Picture 3" descr="C:\Users\uabalae\AppData\Local\Microsoft\Windows\Temporary Internet Files\Content.IE5\L7UKL2U0\Bills_and_coins.svg[1]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7655" y="4972422"/>
            <a:ext cx="1020661" cy="494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4" name="Group 30"/>
          <p:cNvGrpSpPr/>
          <p:nvPr/>
        </p:nvGrpSpPr>
        <p:grpSpPr>
          <a:xfrm>
            <a:off x="1794981" y="4480022"/>
            <a:ext cx="2659132" cy="376472"/>
            <a:chOff x="1745376" y="5428792"/>
            <a:chExt cx="2659132" cy="376472"/>
          </a:xfrm>
        </p:grpSpPr>
        <p:cxnSp>
          <p:nvCxnSpPr>
            <p:cNvPr id="95" name="Straight Arrow Connector 25"/>
            <p:cNvCxnSpPr/>
            <p:nvPr/>
          </p:nvCxnSpPr>
          <p:spPr>
            <a:xfrm>
              <a:off x="2483768" y="5687905"/>
              <a:ext cx="1412462" cy="0"/>
            </a:xfrm>
            <a:prstGeom prst="straightConnector1">
              <a:avLst/>
            </a:prstGeom>
            <a:ln w="50800" cap="rnd">
              <a:solidFill>
                <a:srgbClr val="00B050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0" name="Rectangle 77"/>
            <p:cNvSpPr/>
            <p:nvPr/>
          </p:nvSpPr>
          <p:spPr>
            <a:xfrm>
              <a:off x="1745376" y="5445224"/>
              <a:ext cx="1016559" cy="360040"/>
            </a:xfrm>
            <a:prstGeom prst="rect">
              <a:avLst/>
            </a:prstGeom>
            <a:noFill/>
            <a:ln cap="rnd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0" rIns="36000" bIns="0" rtlCol="0" anchor="t" anchorCtr="0"/>
            <a:lstStyle/>
            <a:p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101" name="Rectangle 50"/>
            <p:cNvSpPr/>
            <p:nvPr/>
          </p:nvSpPr>
          <p:spPr>
            <a:xfrm>
              <a:off x="3387949" y="5428792"/>
              <a:ext cx="1016559" cy="360040"/>
            </a:xfrm>
            <a:prstGeom prst="rect">
              <a:avLst/>
            </a:prstGeom>
            <a:noFill/>
            <a:ln cap="rnd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0" rIns="36000" bIns="0" rtlCol="0" anchor="t" anchorCtr="0"/>
            <a:lstStyle/>
            <a:p>
              <a:pPr algn="ctr"/>
              <a:r>
                <a:rPr lang="en-US" sz="1400" b="1" dirty="0" smtClean="0">
                  <a:solidFill>
                    <a:schemeClr val="tx1"/>
                  </a:solidFill>
                </a:rPr>
                <a:t>CB-money</a:t>
              </a:r>
              <a:endParaRPr lang="en-US" sz="14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43" name="Rectangular Callout 104"/>
          <p:cNvSpPr/>
          <p:nvPr/>
        </p:nvSpPr>
        <p:spPr>
          <a:xfrm>
            <a:off x="3813676" y="1873577"/>
            <a:ext cx="1903982" cy="380480"/>
          </a:xfrm>
          <a:prstGeom prst="wedgeRectCallout">
            <a:avLst>
              <a:gd name="adj1" fmla="val 4294"/>
              <a:gd name="adj2" fmla="val 191413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</a:rPr>
              <a:t>Immediate 24/7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44" name="Rectangular Callout 104"/>
          <p:cNvSpPr/>
          <p:nvPr/>
        </p:nvSpPr>
        <p:spPr>
          <a:xfrm>
            <a:off x="6729660" y="3182251"/>
            <a:ext cx="2168891" cy="688256"/>
          </a:xfrm>
          <a:prstGeom prst="wedgeRectCallout">
            <a:avLst>
              <a:gd name="adj1" fmla="val -84940"/>
              <a:gd name="adj2" fmla="val 110890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</a:rPr>
              <a:t>Between banks: </a:t>
            </a:r>
            <a:br>
              <a:rPr lang="en-US" sz="2000" b="1" dirty="0" smtClean="0">
                <a:solidFill>
                  <a:schemeClr val="tx1"/>
                </a:solidFill>
              </a:rPr>
            </a:br>
            <a:r>
              <a:rPr lang="en-US" sz="2000" b="1" dirty="0" smtClean="0">
                <a:solidFill>
                  <a:schemeClr val="tx1"/>
                </a:solidFill>
              </a:rPr>
              <a:t>3 </a:t>
            </a:r>
            <a:r>
              <a:rPr lang="en-US" sz="2000" b="1" dirty="0" err="1" smtClean="0">
                <a:solidFill>
                  <a:schemeClr val="tx1"/>
                </a:solidFill>
              </a:rPr>
              <a:t>hrs</a:t>
            </a:r>
            <a:r>
              <a:rPr lang="en-US" sz="2000" b="1" dirty="0" smtClean="0">
                <a:solidFill>
                  <a:schemeClr val="tx1"/>
                </a:solidFill>
              </a:rPr>
              <a:t> up to 3 days.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47" name="Rectangular Callout 104"/>
          <p:cNvSpPr/>
          <p:nvPr/>
        </p:nvSpPr>
        <p:spPr>
          <a:xfrm>
            <a:off x="4805209" y="4763834"/>
            <a:ext cx="1625470" cy="688256"/>
          </a:xfrm>
          <a:prstGeom prst="wedgeRectCallout">
            <a:avLst>
              <a:gd name="adj1" fmla="val 13227"/>
              <a:gd name="adj2" fmla="val -119167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</a:rPr>
              <a:t>Within a bank 24/7.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50" name="Rectangular Callout 104"/>
          <p:cNvSpPr/>
          <p:nvPr/>
        </p:nvSpPr>
        <p:spPr>
          <a:xfrm>
            <a:off x="1148143" y="4921694"/>
            <a:ext cx="2043821" cy="688256"/>
          </a:xfrm>
          <a:prstGeom prst="wedgeRectCallout">
            <a:avLst>
              <a:gd name="adj1" fmla="val 62696"/>
              <a:gd name="adj2" fmla="val -76057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</a:rPr>
              <a:t>Immediate within working hours.</a:t>
            </a:r>
            <a:endParaRPr lang="en-US" sz="2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1533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4" grpId="0" animBg="1"/>
      <p:bldP spid="47" grpId="0" animBg="1"/>
      <p:bldP spid="5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183"/>
            <a:ext cx="3554569" cy="1264224"/>
          </a:xfrm>
        </p:spPr>
        <p:txBody>
          <a:bodyPr anchor="t" anchorCtr="0">
            <a:noAutofit/>
          </a:bodyPr>
          <a:lstStyle/>
          <a:p>
            <a:pPr algn="l"/>
            <a:r>
              <a:rPr lang="en-US" sz="4000" b="1" dirty="0" smtClean="0"/>
              <a:t>Riksbank emits new money</a:t>
            </a:r>
            <a:endParaRPr lang="en-US" sz="4000" b="1" dirty="0"/>
          </a:p>
        </p:txBody>
      </p:sp>
      <p:sp>
        <p:nvSpPr>
          <p:cNvPr id="48" name="Rectangle 47"/>
          <p:cNvSpPr/>
          <p:nvPr/>
        </p:nvSpPr>
        <p:spPr>
          <a:xfrm>
            <a:off x="1619672" y="3613863"/>
            <a:ext cx="1267968" cy="200781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t" anchorCtr="0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Liabilities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217273" y="3616325"/>
            <a:ext cx="1267968" cy="200805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t" anchorCtr="0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Assets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3262246" y="3701474"/>
            <a:ext cx="1267968" cy="191688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t" anchorCtr="0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Assets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88" name="Rectangle 87"/>
          <p:cNvSpPr/>
          <p:nvPr/>
        </p:nvSpPr>
        <p:spPr>
          <a:xfrm>
            <a:off x="6279614" y="4028095"/>
            <a:ext cx="1216538" cy="4036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t" anchorCtr="0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Bank money</a:t>
            </a:r>
            <a:endParaRPr lang="en-US" sz="1600" b="1" dirty="0">
              <a:solidFill>
                <a:schemeClr val="tx1"/>
              </a:solidFill>
            </a:endParaRPr>
          </a:p>
        </p:txBody>
      </p:sp>
      <p:cxnSp>
        <p:nvCxnSpPr>
          <p:cNvPr id="24" name="Straight Arrow Connector 23"/>
          <p:cNvCxnSpPr>
            <a:cxnSpLocks/>
          </p:cNvCxnSpPr>
          <p:nvPr/>
        </p:nvCxnSpPr>
        <p:spPr>
          <a:xfrm>
            <a:off x="5243716" y="4310547"/>
            <a:ext cx="1347765" cy="0"/>
          </a:xfrm>
          <a:prstGeom prst="straightConnector1">
            <a:avLst/>
          </a:prstGeom>
          <a:ln w="50800">
            <a:solidFill>
              <a:srgbClr val="00B05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Rectangle 61"/>
          <p:cNvSpPr/>
          <p:nvPr/>
        </p:nvSpPr>
        <p:spPr>
          <a:xfrm>
            <a:off x="4695572" y="4028095"/>
            <a:ext cx="1202526" cy="39335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t" anchorCtr="0"/>
          <a:lstStyle/>
          <a:p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4664645" y="3701474"/>
            <a:ext cx="1267968" cy="191688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t" anchorCtr="0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Liabilities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72" name="Slide Number Placeholder 7"/>
          <p:cNvSpPr txBox="1">
            <a:spLocks/>
          </p:cNvSpPr>
          <p:nvPr/>
        </p:nvSpPr>
        <p:spPr>
          <a:xfrm>
            <a:off x="7008952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sv-SE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F46015A-794F-4AB6-8656-EBDBD02736C6}" type="slidenum">
              <a:rPr lang="en-US" smtClean="0"/>
              <a:pPr/>
              <a:t>4</a:t>
            </a:fld>
            <a:endParaRPr lang="en-US" dirty="0"/>
          </a:p>
        </p:txBody>
      </p:sp>
      <p:grpSp>
        <p:nvGrpSpPr>
          <p:cNvPr id="73" name="Group 72"/>
          <p:cNvGrpSpPr/>
          <p:nvPr/>
        </p:nvGrpSpPr>
        <p:grpSpPr>
          <a:xfrm>
            <a:off x="6228184" y="2251926"/>
            <a:ext cx="2670367" cy="3358024"/>
            <a:chOff x="6222748" y="5155241"/>
            <a:chExt cx="2670367" cy="1508414"/>
          </a:xfrm>
        </p:grpSpPr>
        <p:sp>
          <p:nvSpPr>
            <p:cNvPr id="74" name="Rectangle 73"/>
            <p:cNvSpPr/>
            <p:nvPr/>
          </p:nvSpPr>
          <p:spPr>
            <a:xfrm>
              <a:off x="7625147" y="5155241"/>
              <a:ext cx="1267968" cy="150570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0" rIns="0" bIns="0" rtlCol="0" anchor="t" anchorCtr="0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Liabilities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76" name="Rectangle 75"/>
            <p:cNvSpPr/>
            <p:nvPr/>
          </p:nvSpPr>
          <p:spPr>
            <a:xfrm>
              <a:off x="6222748" y="5155241"/>
              <a:ext cx="1267968" cy="1508414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0" rIns="0" bIns="0" rtlCol="0" anchor="t" anchorCtr="0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Assets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64" name="Straight Arrow Connector 63"/>
          <p:cNvCxnSpPr>
            <a:cxnSpLocks/>
          </p:cNvCxnSpPr>
          <p:nvPr/>
        </p:nvCxnSpPr>
        <p:spPr>
          <a:xfrm>
            <a:off x="2161309" y="2818697"/>
            <a:ext cx="4498354" cy="6923"/>
          </a:xfrm>
          <a:prstGeom prst="straightConnector1">
            <a:avLst/>
          </a:prstGeom>
          <a:ln w="50800">
            <a:solidFill>
              <a:srgbClr val="00B05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6" name="Picture 3" descr="C:\Users\uabalae\AppData\Local\Microsoft\Windows\Temporary Internet Files\Content.IE5\JMQ6NDK7\thumb-People-66.6-11342[1]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9418" y="1496576"/>
            <a:ext cx="771896" cy="713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upp 10"/>
          <p:cNvGrpSpPr/>
          <p:nvPr/>
        </p:nvGrpSpPr>
        <p:grpSpPr>
          <a:xfrm>
            <a:off x="3665992" y="2529235"/>
            <a:ext cx="1828931" cy="674573"/>
            <a:chOff x="3665992" y="2529235"/>
            <a:chExt cx="1828931" cy="674573"/>
          </a:xfrm>
        </p:grpSpPr>
        <p:sp>
          <p:nvSpPr>
            <p:cNvPr id="97" name="Rectangle 96"/>
            <p:cNvSpPr/>
            <p:nvPr/>
          </p:nvSpPr>
          <p:spPr>
            <a:xfrm>
              <a:off x="3665992" y="2529235"/>
              <a:ext cx="1828931" cy="38511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0" rIns="36000" bIns="0" rtlCol="0" anchor="t" anchorCtr="0"/>
            <a:lstStyle/>
            <a:p>
              <a:pPr algn="ctr"/>
              <a:r>
                <a:rPr lang="en-US" sz="1600" b="1" dirty="0" smtClean="0">
                  <a:solidFill>
                    <a:schemeClr val="tx1"/>
                  </a:solidFill>
                </a:rPr>
                <a:t>Transaction account</a:t>
              </a:r>
              <a:endParaRPr lang="en-US" sz="1600" b="1" dirty="0">
                <a:solidFill>
                  <a:schemeClr val="tx1"/>
                </a:solidFill>
              </a:endParaRPr>
            </a:p>
          </p:txBody>
        </p:sp>
        <p:cxnSp>
          <p:nvCxnSpPr>
            <p:cNvPr id="98" name="Straight Connector 97"/>
            <p:cNvCxnSpPr>
              <a:cxnSpLocks/>
            </p:cNvCxnSpPr>
            <p:nvPr/>
          </p:nvCxnSpPr>
          <p:spPr>
            <a:xfrm flipV="1">
              <a:off x="4913406" y="2923690"/>
              <a:ext cx="0" cy="280118"/>
            </a:xfrm>
            <a:prstGeom prst="line">
              <a:avLst/>
            </a:prstGeom>
            <a:ln w="5080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Grupp 9"/>
          <p:cNvGrpSpPr/>
          <p:nvPr/>
        </p:nvGrpSpPr>
        <p:grpSpPr>
          <a:xfrm>
            <a:off x="221751" y="2181421"/>
            <a:ext cx="7222602" cy="1434904"/>
            <a:chOff x="221751" y="2181421"/>
            <a:chExt cx="7222602" cy="1434904"/>
          </a:xfrm>
        </p:grpSpPr>
        <p:sp>
          <p:nvSpPr>
            <p:cNvPr id="60" name="Rectangle 59"/>
            <p:cNvSpPr/>
            <p:nvPr/>
          </p:nvSpPr>
          <p:spPr>
            <a:xfrm>
              <a:off x="1619672" y="2181421"/>
              <a:ext cx="1265651" cy="1431622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0" rIns="0" bIns="0" rtlCol="0" anchor="t" anchorCtr="0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Liabilities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63" name="Rectangle 62"/>
            <p:cNvSpPr/>
            <p:nvPr/>
          </p:nvSpPr>
          <p:spPr>
            <a:xfrm>
              <a:off x="1742208" y="2583047"/>
              <a:ext cx="1016559" cy="36004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0" rIns="36000" bIns="0" rtlCol="0" anchor="t" anchorCtr="0"/>
            <a:lstStyle/>
            <a:p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68" name="Rectangle 67"/>
            <p:cNvSpPr/>
            <p:nvPr/>
          </p:nvSpPr>
          <p:spPr>
            <a:xfrm>
              <a:off x="6279614" y="2554307"/>
              <a:ext cx="1164739" cy="36004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0" rIns="36000" bIns="0" rtlCol="0" anchor="t" anchorCtr="0"/>
            <a:lstStyle/>
            <a:p>
              <a:pPr algn="ctr"/>
              <a:r>
                <a:rPr lang="en-US" sz="1600" b="1" dirty="0" smtClean="0">
                  <a:solidFill>
                    <a:schemeClr val="tx1"/>
                  </a:solidFill>
                </a:rPr>
                <a:t>E-krona</a:t>
              </a:r>
              <a:endParaRPr 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56" name="Rectangle 59"/>
            <p:cNvSpPr/>
            <p:nvPr/>
          </p:nvSpPr>
          <p:spPr>
            <a:xfrm>
              <a:off x="221751" y="2184703"/>
              <a:ext cx="1265651" cy="1431622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0" rIns="0" bIns="0" rtlCol="0" anchor="t" anchorCtr="0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Assets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86" name="Group 45"/>
          <p:cNvGrpSpPr/>
          <p:nvPr/>
        </p:nvGrpSpPr>
        <p:grpSpPr>
          <a:xfrm>
            <a:off x="1134559" y="1153123"/>
            <a:ext cx="826210" cy="1128985"/>
            <a:chOff x="1905662" y="1114197"/>
            <a:chExt cx="826210" cy="1128985"/>
          </a:xfrm>
        </p:grpSpPr>
        <p:pic>
          <p:nvPicPr>
            <p:cNvPr id="87" name="Picture 2" descr="C:\Users\uabalae\AppData\Local\Microsoft\Windows\Temporary Internet Files\Content.IE5\0Y1H6CLU\Map_symbol_museum_02[1]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05662" y="1416972"/>
              <a:ext cx="826210" cy="8262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9" name="Picture 3" descr="C:\Users\uabalae\AppData\Local\Microsoft\Windows\Temporary Internet Files\Content.IE5\NA16YP0S\Arms_of_Sweden.svg[1]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83974" y="1114197"/>
              <a:ext cx="269585" cy="5532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99" name="Picture 2" descr="C:\Users\uabalae\AppData\Local\Microsoft\Windows\Temporary Internet Files\Content.IE5\0Y1H6CLU\Map_symbol_museum_02[1]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8823" y="3007073"/>
            <a:ext cx="826210" cy="826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Rectangle 46"/>
          <p:cNvSpPr/>
          <p:nvPr/>
        </p:nvSpPr>
        <p:spPr>
          <a:xfrm>
            <a:off x="1617355" y="5267661"/>
            <a:ext cx="1267968" cy="35069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 anchorCtr="0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Equity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41" name="Rectangle 46"/>
          <p:cNvSpPr/>
          <p:nvPr/>
        </p:nvSpPr>
        <p:spPr>
          <a:xfrm>
            <a:off x="4667623" y="5260361"/>
            <a:ext cx="1264989" cy="34958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 anchorCtr="0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Equity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42" name="Rectangle 46"/>
          <p:cNvSpPr/>
          <p:nvPr/>
        </p:nvSpPr>
        <p:spPr>
          <a:xfrm>
            <a:off x="7630583" y="5254338"/>
            <a:ext cx="1267968" cy="3495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 anchorCtr="0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Equity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8" name="textruta 7"/>
          <p:cNvSpPr txBox="1"/>
          <p:nvPr/>
        </p:nvSpPr>
        <p:spPr>
          <a:xfrm>
            <a:off x="3814322" y="-35877"/>
            <a:ext cx="4691867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E-krona without interest</a:t>
            </a:r>
          </a:p>
          <a:p>
            <a:r>
              <a:rPr lang="en-US" sz="2800" b="1" dirty="0" smtClean="0"/>
              <a:t>=&gt;</a:t>
            </a:r>
          </a:p>
          <a:p>
            <a:r>
              <a:rPr lang="en-US" sz="2400" b="1" dirty="0" smtClean="0"/>
              <a:t>The floor for the policy rate will be 0% instead of -1%. </a:t>
            </a:r>
          </a:p>
          <a:p>
            <a:r>
              <a:rPr lang="en-US" sz="2400" b="1" dirty="0" smtClean="0"/>
              <a:t>In any case, a new</a:t>
            </a:r>
            <a:br>
              <a:rPr lang="en-US" sz="2400" b="1" dirty="0" smtClean="0"/>
            </a:br>
            <a:r>
              <a:rPr lang="en-US" sz="2400" b="1" dirty="0" smtClean="0"/>
              <a:t>tool is needed</a:t>
            </a:r>
          </a:p>
        </p:txBody>
      </p:sp>
      <p:pic>
        <p:nvPicPr>
          <p:cNvPr id="93" name="Picture 3" descr="C:\Users\uabalae\AppData\Local\Microsoft\Windows\Temporary Internet Files\Content.IE5\L7UKL2U0\Bills_and_coins.svg[1]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7655" y="4972422"/>
            <a:ext cx="1020661" cy="494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4" name="Group 30"/>
          <p:cNvGrpSpPr/>
          <p:nvPr/>
        </p:nvGrpSpPr>
        <p:grpSpPr>
          <a:xfrm>
            <a:off x="1794981" y="4480022"/>
            <a:ext cx="2659132" cy="376472"/>
            <a:chOff x="1745376" y="5428792"/>
            <a:chExt cx="2659132" cy="376472"/>
          </a:xfrm>
        </p:grpSpPr>
        <p:cxnSp>
          <p:nvCxnSpPr>
            <p:cNvPr id="95" name="Straight Arrow Connector 25"/>
            <p:cNvCxnSpPr/>
            <p:nvPr/>
          </p:nvCxnSpPr>
          <p:spPr>
            <a:xfrm>
              <a:off x="2483768" y="5687905"/>
              <a:ext cx="1412462" cy="0"/>
            </a:xfrm>
            <a:prstGeom prst="straightConnector1">
              <a:avLst/>
            </a:prstGeom>
            <a:ln w="50800" cap="rnd">
              <a:solidFill>
                <a:srgbClr val="00B050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0" name="Rectangle 77"/>
            <p:cNvSpPr/>
            <p:nvPr/>
          </p:nvSpPr>
          <p:spPr>
            <a:xfrm>
              <a:off x="1745376" y="5445224"/>
              <a:ext cx="1016559" cy="360040"/>
            </a:xfrm>
            <a:prstGeom prst="rect">
              <a:avLst/>
            </a:prstGeom>
            <a:noFill/>
            <a:ln cap="rnd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0" rIns="36000" bIns="0" rtlCol="0" anchor="t" anchorCtr="0"/>
            <a:lstStyle/>
            <a:p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101" name="Rectangle 50"/>
            <p:cNvSpPr/>
            <p:nvPr/>
          </p:nvSpPr>
          <p:spPr>
            <a:xfrm>
              <a:off x="3387949" y="5428792"/>
              <a:ext cx="1016559" cy="360040"/>
            </a:xfrm>
            <a:prstGeom prst="rect">
              <a:avLst/>
            </a:prstGeom>
            <a:noFill/>
            <a:ln cap="rnd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0" rIns="36000" bIns="0" rtlCol="0" anchor="t" anchorCtr="0"/>
            <a:lstStyle/>
            <a:p>
              <a:pPr algn="ctr"/>
              <a:r>
                <a:rPr lang="en-US" sz="1400" b="1" dirty="0" smtClean="0">
                  <a:solidFill>
                    <a:schemeClr val="tx1"/>
                  </a:solidFill>
                </a:rPr>
                <a:t>CB-money</a:t>
              </a:r>
              <a:endParaRPr lang="en-US" sz="14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51" name="Rectangular Callout 104"/>
          <p:cNvSpPr/>
          <p:nvPr/>
        </p:nvSpPr>
        <p:spPr>
          <a:xfrm>
            <a:off x="102165" y="1857722"/>
            <a:ext cx="1873809" cy="903700"/>
          </a:xfrm>
          <a:prstGeom prst="wedgeRectCallout">
            <a:avLst>
              <a:gd name="adj1" fmla="val 101511"/>
              <a:gd name="adj2" fmla="val 52894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spAutoFit/>
          </a:bodyPr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Citizens dividend</a:t>
            </a:r>
          </a:p>
          <a:p>
            <a:pPr algn="ctr"/>
            <a:r>
              <a:rPr lang="en-US" b="1" dirty="0" smtClean="0">
                <a:solidFill>
                  <a:schemeClr val="tx1"/>
                </a:solidFill>
              </a:rPr>
              <a:t>~200 SEK/month until 2% inflation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53" name="Rectangular Callout 104"/>
          <p:cNvSpPr/>
          <p:nvPr/>
        </p:nvSpPr>
        <p:spPr>
          <a:xfrm>
            <a:off x="6949713" y="1287916"/>
            <a:ext cx="2192839" cy="996033"/>
          </a:xfrm>
          <a:prstGeom prst="wedgeRectCallout">
            <a:avLst>
              <a:gd name="adj1" fmla="val -83897"/>
              <a:gd name="adj2" fmla="val 103213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</a:rPr>
              <a:t>No interest E-krona</a:t>
            </a:r>
            <a:br>
              <a:rPr lang="en-US" sz="2000" b="1" dirty="0" smtClean="0">
                <a:solidFill>
                  <a:schemeClr val="tx1"/>
                </a:solidFill>
              </a:rPr>
            </a:br>
            <a:r>
              <a:rPr lang="en-US" sz="2000" b="1" dirty="0" smtClean="0">
                <a:solidFill>
                  <a:schemeClr val="tx1"/>
                </a:solidFill>
              </a:rPr>
              <a:t>=&gt; </a:t>
            </a:r>
          </a:p>
          <a:p>
            <a:pPr algn="ctr"/>
            <a:r>
              <a:rPr lang="en-US" sz="2000" b="1" dirty="0">
                <a:solidFill>
                  <a:schemeClr val="tx1"/>
                </a:solidFill>
              </a:rPr>
              <a:t>P</a:t>
            </a:r>
            <a:r>
              <a:rPr lang="en-US" sz="2000" b="1" dirty="0" smtClean="0">
                <a:solidFill>
                  <a:schemeClr val="tx1"/>
                </a:solidFill>
              </a:rPr>
              <a:t>olicy rate &gt; 0%.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43" name="Rectangular Callout 104"/>
          <p:cNvSpPr/>
          <p:nvPr/>
        </p:nvSpPr>
        <p:spPr>
          <a:xfrm>
            <a:off x="7212875" y="3530078"/>
            <a:ext cx="1899380" cy="996033"/>
          </a:xfrm>
          <a:prstGeom prst="wedgeRectCallout">
            <a:avLst>
              <a:gd name="adj1" fmla="val -65676"/>
              <a:gd name="adj2" fmla="val 114663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</a:rPr>
              <a:t>Cash no interest.</a:t>
            </a:r>
          </a:p>
          <a:p>
            <a:pPr algn="ctr"/>
            <a:r>
              <a:rPr lang="en-US" sz="2000" b="1" dirty="0" smtClean="0">
                <a:solidFill>
                  <a:schemeClr val="tx1"/>
                </a:solidFill>
              </a:rPr>
              <a:t>=&gt; </a:t>
            </a:r>
          </a:p>
          <a:p>
            <a:pPr algn="ctr"/>
            <a:r>
              <a:rPr lang="en-US" sz="2000" b="1" dirty="0" smtClean="0">
                <a:solidFill>
                  <a:schemeClr val="tx1"/>
                </a:solidFill>
              </a:rPr>
              <a:t>Policy rate &gt; -1%.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47" name="Rectangular Callout 104"/>
          <p:cNvSpPr/>
          <p:nvPr/>
        </p:nvSpPr>
        <p:spPr>
          <a:xfrm>
            <a:off x="759956" y="3953444"/>
            <a:ext cx="1964503" cy="380480"/>
          </a:xfrm>
          <a:prstGeom prst="wedgeRectCallout">
            <a:avLst>
              <a:gd name="adj1" fmla="val 70199"/>
              <a:gd name="adj2" fmla="val 147914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</a:rPr>
              <a:t>Policy rate</a:t>
            </a:r>
            <a:r>
              <a:rPr lang="en-US" sz="2000" b="1" dirty="0">
                <a:solidFill>
                  <a:schemeClr val="tx1"/>
                </a:solidFill>
              </a:rPr>
              <a:t> </a:t>
            </a:r>
            <a:r>
              <a:rPr lang="en-US" sz="2000" b="1" dirty="0" smtClean="0">
                <a:solidFill>
                  <a:schemeClr val="tx1"/>
                </a:solidFill>
              </a:rPr>
              <a:t>-0,25%</a:t>
            </a:r>
            <a:endParaRPr lang="en-US" sz="2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2767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1" grpId="0" animBg="1"/>
      <p:bldP spid="53" grpId="0" animBg="1"/>
      <p:bldP spid="43" grpId="0" animBg="1"/>
      <p:bldP spid="4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6512" y="44625"/>
            <a:ext cx="3588605" cy="1019771"/>
          </a:xfrm>
        </p:spPr>
        <p:txBody>
          <a:bodyPr anchor="t" anchorCtr="0">
            <a:noAutofit/>
          </a:bodyPr>
          <a:lstStyle/>
          <a:p>
            <a:pPr algn="l"/>
            <a:r>
              <a:rPr lang="en-US" sz="3200" b="1" dirty="0" smtClean="0"/>
              <a:t>Money transferred </a:t>
            </a:r>
            <a:br>
              <a:rPr lang="en-US" sz="3200" b="1" dirty="0" smtClean="0"/>
            </a:br>
            <a:r>
              <a:rPr lang="en-US" sz="3200" b="1" dirty="0" smtClean="0"/>
              <a:t>to E-krona</a:t>
            </a:r>
            <a:r>
              <a:rPr lang="en-US" sz="3200" b="1" dirty="0"/>
              <a:t> </a:t>
            </a:r>
            <a:r>
              <a:rPr lang="en-US" sz="3200" b="1" dirty="0" smtClean="0"/>
              <a:t>accounts</a:t>
            </a:r>
            <a:endParaRPr lang="en-US" sz="3200" b="1" dirty="0"/>
          </a:p>
        </p:txBody>
      </p:sp>
      <p:sp>
        <p:nvSpPr>
          <p:cNvPr id="48" name="Rectangle 47"/>
          <p:cNvSpPr/>
          <p:nvPr/>
        </p:nvSpPr>
        <p:spPr>
          <a:xfrm>
            <a:off x="1619672" y="3613863"/>
            <a:ext cx="1267968" cy="200781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t" anchorCtr="0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Liabilities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217273" y="3616325"/>
            <a:ext cx="1267968" cy="200805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t" anchorCtr="0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Assets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3262246" y="3701474"/>
            <a:ext cx="1267968" cy="191688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t" anchorCtr="0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Assets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88" name="Rectangle 87"/>
          <p:cNvSpPr/>
          <p:nvPr/>
        </p:nvSpPr>
        <p:spPr>
          <a:xfrm>
            <a:off x="6279614" y="4028095"/>
            <a:ext cx="1216538" cy="4036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t" anchorCtr="0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Bank money</a:t>
            </a:r>
            <a:endParaRPr lang="en-US" sz="1600" b="1" dirty="0">
              <a:solidFill>
                <a:schemeClr val="tx1"/>
              </a:solidFill>
            </a:endParaRPr>
          </a:p>
        </p:txBody>
      </p:sp>
      <p:cxnSp>
        <p:nvCxnSpPr>
          <p:cNvPr id="24" name="Straight Arrow Connector 23"/>
          <p:cNvCxnSpPr>
            <a:cxnSpLocks/>
          </p:cNvCxnSpPr>
          <p:nvPr/>
        </p:nvCxnSpPr>
        <p:spPr>
          <a:xfrm>
            <a:off x="5243716" y="4310547"/>
            <a:ext cx="1347765" cy="0"/>
          </a:xfrm>
          <a:prstGeom prst="straightConnector1">
            <a:avLst/>
          </a:prstGeom>
          <a:ln w="50800">
            <a:solidFill>
              <a:srgbClr val="00B05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Rectangle 61"/>
          <p:cNvSpPr/>
          <p:nvPr/>
        </p:nvSpPr>
        <p:spPr>
          <a:xfrm>
            <a:off x="4695572" y="4028095"/>
            <a:ext cx="1202526" cy="39335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t" anchorCtr="0"/>
          <a:lstStyle/>
          <a:p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4664645" y="3701474"/>
            <a:ext cx="1267968" cy="191688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t" anchorCtr="0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Liabilities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72" name="Slide Number Placeholder 7"/>
          <p:cNvSpPr txBox="1">
            <a:spLocks/>
          </p:cNvSpPr>
          <p:nvPr/>
        </p:nvSpPr>
        <p:spPr>
          <a:xfrm>
            <a:off x="7008952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sv-SE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F46015A-794F-4AB6-8656-EBDBD02736C6}" type="slidenum">
              <a:rPr lang="en-US" smtClean="0"/>
              <a:pPr/>
              <a:t>5</a:t>
            </a:fld>
            <a:endParaRPr lang="en-US" dirty="0"/>
          </a:p>
        </p:txBody>
      </p:sp>
      <p:grpSp>
        <p:nvGrpSpPr>
          <p:cNvPr id="73" name="Group 72"/>
          <p:cNvGrpSpPr/>
          <p:nvPr/>
        </p:nvGrpSpPr>
        <p:grpSpPr>
          <a:xfrm>
            <a:off x="6228184" y="2251926"/>
            <a:ext cx="2670367" cy="3358024"/>
            <a:chOff x="6222748" y="5155241"/>
            <a:chExt cx="2670367" cy="1508414"/>
          </a:xfrm>
        </p:grpSpPr>
        <p:sp>
          <p:nvSpPr>
            <p:cNvPr id="74" name="Rectangle 73"/>
            <p:cNvSpPr/>
            <p:nvPr/>
          </p:nvSpPr>
          <p:spPr>
            <a:xfrm>
              <a:off x="7625147" y="5155241"/>
              <a:ext cx="1267968" cy="150570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0" rIns="0" bIns="0" rtlCol="0" anchor="t" anchorCtr="0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Liabilities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76" name="Rectangle 75"/>
            <p:cNvSpPr/>
            <p:nvPr/>
          </p:nvSpPr>
          <p:spPr>
            <a:xfrm>
              <a:off x="6222748" y="5155241"/>
              <a:ext cx="1267968" cy="1508414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0" rIns="0" bIns="0" rtlCol="0" anchor="t" anchorCtr="0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Assets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64" name="Straight Arrow Connector 63"/>
          <p:cNvCxnSpPr>
            <a:cxnSpLocks/>
          </p:cNvCxnSpPr>
          <p:nvPr/>
        </p:nvCxnSpPr>
        <p:spPr>
          <a:xfrm>
            <a:off x="2161309" y="2818697"/>
            <a:ext cx="4498354" cy="6923"/>
          </a:xfrm>
          <a:prstGeom prst="straightConnector1">
            <a:avLst/>
          </a:prstGeom>
          <a:ln w="50800">
            <a:solidFill>
              <a:srgbClr val="00B05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6" name="Picture 3" descr="C:\Users\uabalae\AppData\Local\Microsoft\Windows\Temporary Internet Files\Content.IE5\JMQ6NDK7\thumb-People-66.6-11342[1]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9418" y="1496576"/>
            <a:ext cx="771896" cy="713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upp 10"/>
          <p:cNvGrpSpPr/>
          <p:nvPr/>
        </p:nvGrpSpPr>
        <p:grpSpPr>
          <a:xfrm>
            <a:off x="3665992" y="2529235"/>
            <a:ext cx="1828931" cy="674573"/>
            <a:chOff x="3665992" y="2529235"/>
            <a:chExt cx="1828931" cy="674573"/>
          </a:xfrm>
        </p:grpSpPr>
        <p:sp>
          <p:nvSpPr>
            <p:cNvPr id="97" name="Rectangle 96"/>
            <p:cNvSpPr/>
            <p:nvPr/>
          </p:nvSpPr>
          <p:spPr>
            <a:xfrm>
              <a:off x="3665992" y="2529235"/>
              <a:ext cx="1828931" cy="38511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0" rIns="36000" bIns="0" rtlCol="0" anchor="t" anchorCtr="0"/>
            <a:lstStyle/>
            <a:p>
              <a:pPr algn="ctr"/>
              <a:r>
                <a:rPr lang="en-US" sz="1600" b="1" dirty="0" smtClean="0">
                  <a:solidFill>
                    <a:schemeClr val="tx1"/>
                  </a:solidFill>
                </a:rPr>
                <a:t>Transaction account</a:t>
              </a:r>
              <a:endParaRPr lang="en-US" sz="1600" b="1" dirty="0">
                <a:solidFill>
                  <a:schemeClr val="tx1"/>
                </a:solidFill>
              </a:endParaRPr>
            </a:p>
          </p:txBody>
        </p:sp>
        <p:cxnSp>
          <p:nvCxnSpPr>
            <p:cNvPr id="98" name="Straight Connector 97"/>
            <p:cNvCxnSpPr>
              <a:cxnSpLocks/>
            </p:cNvCxnSpPr>
            <p:nvPr/>
          </p:nvCxnSpPr>
          <p:spPr>
            <a:xfrm flipV="1">
              <a:off x="4913406" y="2923690"/>
              <a:ext cx="0" cy="280118"/>
            </a:xfrm>
            <a:prstGeom prst="line">
              <a:avLst/>
            </a:prstGeom>
            <a:ln w="5080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Grupp 9"/>
          <p:cNvGrpSpPr/>
          <p:nvPr/>
        </p:nvGrpSpPr>
        <p:grpSpPr>
          <a:xfrm>
            <a:off x="221751" y="2181421"/>
            <a:ext cx="7222602" cy="1434904"/>
            <a:chOff x="221751" y="2181421"/>
            <a:chExt cx="7222602" cy="1434904"/>
          </a:xfrm>
        </p:grpSpPr>
        <p:sp>
          <p:nvSpPr>
            <p:cNvPr id="60" name="Rectangle 59"/>
            <p:cNvSpPr/>
            <p:nvPr/>
          </p:nvSpPr>
          <p:spPr>
            <a:xfrm>
              <a:off x="1619672" y="2181421"/>
              <a:ext cx="1265651" cy="1431622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0" rIns="0" bIns="0" rtlCol="0" anchor="t" anchorCtr="0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Liabilities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63" name="Rectangle 62"/>
            <p:cNvSpPr/>
            <p:nvPr/>
          </p:nvSpPr>
          <p:spPr>
            <a:xfrm>
              <a:off x="1742208" y="2583047"/>
              <a:ext cx="1016559" cy="36004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0" rIns="36000" bIns="0" rtlCol="0" anchor="t" anchorCtr="0"/>
            <a:lstStyle/>
            <a:p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68" name="Rectangle 67"/>
            <p:cNvSpPr/>
            <p:nvPr/>
          </p:nvSpPr>
          <p:spPr>
            <a:xfrm>
              <a:off x="6279614" y="2554307"/>
              <a:ext cx="1164739" cy="36004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0" rIns="36000" bIns="0" rtlCol="0" anchor="t" anchorCtr="0"/>
            <a:lstStyle/>
            <a:p>
              <a:pPr algn="ctr"/>
              <a:r>
                <a:rPr lang="en-US" sz="1600" b="1" dirty="0" smtClean="0">
                  <a:solidFill>
                    <a:schemeClr val="tx1"/>
                  </a:solidFill>
                </a:rPr>
                <a:t>E-krona</a:t>
              </a:r>
              <a:endParaRPr 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56" name="Rectangle 59"/>
            <p:cNvSpPr/>
            <p:nvPr/>
          </p:nvSpPr>
          <p:spPr>
            <a:xfrm>
              <a:off x="221751" y="2184703"/>
              <a:ext cx="1265651" cy="1431622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0" rIns="0" bIns="0" rtlCol="0" anchor="t" anchorCtr="0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Assets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86" name="Group 45"/>
          <p:cNvGrpSpPr/>
          <p:nvPr/>
        </p:nvGrpSpPr>
        <p:grpSpPr>
          <a:xfrm>
            <a:off x="1134559" y="1153123"/>
            <a:ext cx="826210" cy="1128985"/>
            <a:chOff x="1905662" y="1114197"/>
            <a:chExt cx="826210" cy="1128985"/>
          </a:xfrm>
        </p:grpSpPr>
        <p:pic>
          <p:nvPicPr>
            <p:cNvPr id="87" name="Picture 2" descr="C:\Users\uabalae\AppData\Local\Microsoft\Windows\Temporary Internet Files\Content.IE5\0Y1H6CLU\Map_symbol_museum_02[1]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05662" y="1416972"/>
              <a:ext cx="826210" cy="8262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9" name="Picture 3" descr="C:\Users\uabalae\AppData\Local\Microsoft\Windows\Temporary Internet Files\Content.IE5\NA16YP0S\Arms_of_Sweden.svg[1]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83974" y="1114197"/>
              <a:ext cx="269585" cy="5532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99" name="Picture 2" descr="C:\Users\uabalae\AppData\Local\Microsoft\Windows\Temporary Internet Files\Content.IE5\0Y1H6CLU\Map_symbol_museum_02[1]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8823" y="3007073"/>
            <a:ext cx="826210" cy="826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Rectangle 46"/>
          <p:cNvSpPr/>
          <p:nvPr/>
        </p:nvSpPr>
        <p:spPr>
          <a:xfrm>
            <a:off x="1617355" y="5267661"/>
            <a:ext cx="1267968" cy="35069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 anchorCtr="0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Equity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41" name="Rectangle 46"/>
          <p:cNvSpPr/>
          <p:nvPr/>
        </p:nvSpPr>
        <p:spPr>
          <a:xfrm>
            <a:off x="4667623" y="5260361"/>
            <a:ext cx="1264989" cy="34958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 anchorCtr="0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Equity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42" name="Rectangle 46"/>
          <p:cNvSpPr/>
          <p:nvPr/>
        </p:nvSpPr>
        <p:spPr>
          <a:xfrm>
            <a:off x="7630583" y="5254338"/>
            <a:ext cx="1267968" cy="3495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 anchorCtr="0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Equity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71" name="Up Arrow 102"/>
          <p:cNvSpPr/>
          <p:nvPr/>
        </p:nvSpPr>
        <p:spPr>
          <a:xfrm rot="10800000" flipV="1">
            <a:off x="6721406" y="2813546"/>
            <a:ext cx="312857" cy="1264277"/>
          </a:xfrm>
          <a:prstGeom prst="upArrow">
            <a:avLst>
              <a:gd name="adj1" fmla="val 43831"/>
              <a:gd name="adj2" fmla="val 53084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Up Arrow 102"/>
          <p:cNvSpPr/>
          <p:nvPr/>
        </p:nvSpPr>
        <p:spPr>
          <a:xfrm rot="6883778" flipV="1">
            <a:off x="3571802" y="2029082"/>
            <a:ext cx="360964" cy="2850338"/>
          </a:xfrm>
          <a:prstGeom prst="upArrow">
            <a:avLst>
              <a:gd name="adj1" fmla="val 43831"/>
              <a:gd name="adj2" fmla="val 53084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0" name="Grupp 19"/>
          <p:cNvGrpSpPr/>
          <p:nvPr/>
        </p:nvGrpSpPr>
        <p:grpSpPr>
          <a:xfrm>
            <a:off x="3218031" y="3253059"/>
            <a:ext cx="2685722" cy="449632"/>
            <a:chOff x="3199889" y="4872506"/>
            <a:chExt cx="2973510" cy="449632"/>
          </a:xfrm>
        </p:grpSpPr>
        <p:sp>
          <p:nvSpPr>
            <p:cNvPr id="80" name="Up Arrow 102"/>
            <p:cNvSpPr/>
            <p:nvPr/>
          </p:nvSpPr>
          <p:spPr>
            <a:xfrm flipV="1">
              <a:off x="3199889" y="4872506"/>
              <a:ext cx="855909" cy="449632"/>
            </a:xfrm>
            <a:prstGeom prst="upArrow">
              <a:avLst>
                <a:gd name="adj1" fmla="val 43831"/>
                <a:gd name="adj2" fmla="val 53084"/>
              </a:avLst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Up Arrow 102"/>
            <p:cNvSpPr/>
            <p:nvPr/>
          </p:nvSpPr>
          <p:spPr>
            <a:xfrm flipV="1">
              <a:off x="5353822" y="4872506"/>
              <a:ext cx="819577" cy="449632"/>
            </a:xfrm>
            <a:prstGeom prst="upArrow">
              <a:avLst>
                <a:gd name="adj1" fmla="val 43831"/>
                <a:gd name="adj2" fmla="val 53084"/>
              </a:avLst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2" name="Up Arrow 102"/>
          <p:cNvSpPr/>
          <p:nvPr/>
        </p:nvSpPr>
        <p:spPr>
          <a:xfrm rot="6115741" flipV="1">
            <a:off x="1945332" y="2473817"/>
            <a:ext cx="326912" cy="2881259"/>
          </a:xfrm>
          <a:prstGeom prst="upArrow">
            <a:avLst>
              <a:gd name="adj1" fmla="val 43831"/>
              <a:gd name="adj2" fmla="val 53084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ruta 2"/>
          <p:cNvSpPr txBox="1"/>
          <p:nvPr/>
        </p:nvSpPr>
        <p:spPr>
          <a:xfrm>
            <a:off x="3785418" y="0"/>
            <a:ext cx="349641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2400" b="1" dirty="0" smtClean="0"/>
              <a:t>Banks </a:t>
            </a:r>
            <a:r>
              <a:rPr lang="sv-SE" sz="2400" b="1" dirty="0" err="1" smtClean="0"/>
              <a:t>selling</a:t>
            </a:r>
            <a:r>
              <a:rPr lang="sv-SE" sz="2400" b="1" dirty="0" smtClean="0"/>
              <a:t> assets to </a:t>
            </a:r>
            <a:r>
              <a:rPr lang="sv-SE" sz="2400" b="1" dirty="0" err="1" smtClean="0"/>
              <a:t>pay</a:t>
            </a:r>
            <a:r>
              <a:rPr lang="sv-SE" sz="2400" b="1" dirty="0" smtClean="0"/>
              <a:t> Riksbank</a:t>
            </a:r>
          </a:p>
          <a:p>
            <a:pPr algn="ctr"/>
            <a:r>
              <a:rPr lang="sv-SE" sz="2400" b="1" dirty="0" smtClean="0"/>
              <a:t>=&gt;</a:t>
            </a:r>
          </a:p>
          <a:p>
            <a:pPr algn="ctr"/>
            <a:r>
              <a:rPr lang="sv-SE" sz="2400" b="1" dirty="0" smtClean="0"/>
              <a:t>Less money,</a:t>
            </a:r>
            <a:br>
              <a:rPr lang="sv-SE" sz="2400" b="1" dirty="0" smtClean="0"/>
            </a:br>
            <a:r>
              <a:rPr lang="sv-SE" sz="2400" b="1" dirty="0" err="1" smtClean="0"/>
              <a:t>lower</a:t>
            </a:r>
            <a:r>
              <a:rPr lang="sv-SE" sz="2400" b="1" dirty="0" smtClean="0"/>
              <a:t> inflation and</a:t>
            </a:r>
            <a:br>
              <a:rPr lang="sv-SE" sz="2400" b="1" dirty="0" smtClean="0"/>
            </a:br>
            <a:r>
              <a:rPr lang="sv-SE" sz="2400" b="1" dirty="0" err="1" smtClean="0"/>
              <a:t>financial</a:t>
            </a:r>
            <a:r>
              <a:rPr lang="sv-SE" sz="2400" b="1" dirty="0" smtClean="0"/>
              <a:t> </a:t>
            </a:r>
            <a:r>
              <a:rPr lang="sv-SE" sz="2400" b="1" dirty="0" err="1" smtClean="0"/>
              <a:t>instability</a:t>
            </a:r>
            <a:r>
              <a:rPr lang="sv-SE" sz="2400" b="1" dirty="0" smtClean="0"/>
              <a:t>.</a:t>
            </a:r>
            <a:endParaRPr lang="en-GB" sz="2400" b="1" dirty="0"/>
          </a:p>
        </p:txBody>
      </p:sp>
      <p:grpSp>
        <p:nvGrpSpPr>
          <p:cNvPr id="66" name="Grupp 65"/>
          <p:cNvGrpSpPr/>
          <p:nvPr/>
        </p:nvGrpSpPr>
        <p:grpSpPr>
          <a:xfrm>
            <a:off x="1745080" y="4112517"/>
            <a:ext cx="2735659" cy="370301"/>
            <a:chOff x="1749423" y="6037720"/>
            <a:chExt cx="2735659" cy="370301"/>
          </a:xfrm>
        </p:grpSpPr>
        <p:sp>
          <p:nvSpPr>
            <p:cNvPr id="67" name="Rectangle 86"/>
            <p:cNvSpPr/>
            <p:nvPr/>
          </p:nvSpPr>
          <p:spPr>
            <a:xfrm>
              <a:off x="3362163" y="6047981"/>
              <a:ext cx="1122919" cy="36004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0" rIns="36000" bIns="0" rtlCol="0" anchor="t" anchorCtr="0"/>
            <a:lstStyle/>
            <a:p>
              <a:pPr algn="ctr"/>
              <a:r>
                <a:rPr lang="en-US" sz="1600" b="1" dirty="0" smtClean="0">
                  <a:solidFill>
                    <a:schemeClr val="tx1"/>
                  </a:solidFill>
                </a:rPr>
                <a:t>CB-money</a:t>
              </a:r>
              <a:endParaRPr lang="en-US" sz="1600" b="1" dirty="0">
                <a:solidFill>
                  <a:schemeClr val="tx1"/>
                </a:solidFill>
              </a:endParaRPr>
            </a:p>
          </p:txBody>
        </p:sp>
        <p:cxnSp>
          <p:nvCxnSpPr>
            <p:cNvPr id="69" name="Straight Arrow Connector 78"/>
            <p:cNvCxnSpPr/>
            <p:nvPr/>
          </p:nvCxnSpPr>
          <p:spPr>
            <a:xfrm>
              <a:off x="2487815" y="6280401"/>
              <a:ext cx="1412462" cy="0"/>
            </a:xfrm>
            <a:prstGeom prst="straightConnector1">
              <a:avLst/>
            </a:prstGeom>
            <a:ln w="38100">
              <a:solidFill>
                <a:srgbClr val="00B050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Rectangle 85"/>
            <p:cNvSpPr/>
            <p:nvPr/>
          </p:nvSpPr>
          <p:spPr>
            <a:xfrm>
              <a:off x="1749423" y="6037720"/>
              <a:ext cx="1016559" cy="36004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0" rIns="36000" bIns="0" rtlCol="0" anchor="t" anchorCtr="0"/>
            <a:lstStyle/>
            <a:p>
              <a:endParaRPr lang="en-US" sz="1400" dirty="0">
                <a:solidFill>
                  <a:schemeClr val="tx1"/>
                </a:solidFill>
              </a:endParaRPr>
            </a:p>
          </p:txBody>
        </p:sp>
      </p:grpSp>
      <p:sp>
        <p:nvSpPr>
          <p:cNvPr id="75" name="Rektangel 74"/>
          <p:cNvSpPr/>
          <p:nvPr/>
        </p:nvSpPr>
        <p:spPr>
          <a:xfrm>
            <a:off x="2556028" y="3794084"/>
            <a:ext cx="1002364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sv-SE" sz="66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X</a:t>
            </a:r>
            <a:endParaRPr lang="sv-SE" sz="66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83" name="Rectangle 86"/>
          <p:cNvSpPr/>
          <p:nvPr/>
        </p:nvSpPr>
        <p:spPr>
          <a:xfrm>
            <a:off x="3358270" y="4121741"/>
            <a:ext cx="1122919" cy="3600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t" anchorCtr="0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Asset</a:t>
            </a:r>
            <a:endParaRPr lang="en-US" sz="1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2385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 animBg="1"/>
      <p:bldP spid="71" grpId="1" animBg="1"/>
      <p:bldP spid="77" grpId="0" animBg="1"/>
      <p:bldP spid="77" grpId="1" animBg="1"/>
      <p:bldP spid="82" grpId="0" animBg="1"/>
      <p:bldP spid="82" grpId="1" animBg="1"/>
      <p:bldP spid="75" grpId="0"/>
      <p:bldP spid="83" grpId="0" animBg="1"/>
      <p:bldP spid="83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47"/>
          <p:cNvSpPr/>
          <p:nvPr/>
        </p:nvSpPr>
        <p:spPr>
          <a:xfrm>
            <a:off x="1619672" y="3613863"/>
            <a:ext cx="1267968" cy="200781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t" anchorCtr="0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Liabilities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217273" y="3616325"/>
            <a:ext cx="1267968" cy="200805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t" anchorCtr="0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Assets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3262246" y="3701474"/>
            <a:ext cx="1267968" cy="191688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t" anchorCtr="0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Assets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88" name="Rectangle 87"/>
          <p:cNvSpPr/>
          <p:nvPr/>
        </p:nvSpPr>
        <p:spPr>
          <a:xfrm>
            <a:off x="6279614" y="4028095"/>
            <a:ext cx="1216538" cy="4036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t" anchorCtr="0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Bank money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4695572" y="4028095"/>
            <a:ext cx="1202526" cy="39335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t" anchorCtr="0"/>
          <a:lstStyle/>
          <a:p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4664645" y="3701474"/>
            <a:ext cx="1267968" cy="191688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t" anchorCtr="0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Liabilities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72" name="Slide Number Placeholder 7"/>
          <p:cNvSpPr txBox="1">
            <a:spLocks/>
          </p:cNvSpPr>
          <p:nvPr/>
        </p:nvSpPr>
        <p:spPr>
          <a:xfrm>
            <a:off x="7008952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sv-SE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F46015A-794F-4AB6-8656-EBDBD02736C6}" type="slidenum">
              <a:rPr lang="en-US" smtClean="0"/>
              <a:pPr/>
              <a:t>6</a:t>
            </a:fld>
            <a:endParaRPr lang="en-US" dirty="0"/>
          </a:p>
        </p:txBody>
      </p:sp>
      <p:grpSp>
        <p:nvGrpSpPr>
          <p:cNvPr id="73" name="Group 72"/>
          <p:cNvGrpSpPr/>
          <p:nvPr/>
        </p:nvGrpSpPr>
        <p:grpSpPr>
          <a:xfrm>
            <a:off x="6228184" y="2251926"/>
            <a:ext cx="2670367" cy="3358024"/>
            <a:chOff x="6222748" y="5155241"/>
            <a:chExt cx="2670367" cy="1508414"/>
          </a:xfrm>
        </p:grpSpPr>
        <p:sp>
          <p:nvSpPr>
            <p:cNvPr id="74" name="Rectangle 73"/>
            <p:cNvSpPr/>
            <p:nvPr/>
          </p:nvSpPr>
          <p:spPr>
            <a:xfrm>
              <a:off x="7625147" y="5155241"/>
              <a:ext cx="1267968" cy="150570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0" rIns="0" bIns="0" rtlCol="0" anchor="t" anchorCtr="0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Liabilities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76" name="Rectangle 75"/>
            <p:cNvSpPr/>
            <p:nvPr/>
          </p:nvSpPr>
          <p:spPr>
            <a:xfrm>
              <a:off x="6222748" y="5155241"/>
              <a:ext cx="1267968" cy="1508414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0" rIns="0" bIns="0" rtlCol="0" anchor="t" anchorCtr="0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Assets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64" name="Straight Arrow Connector 63"/>
          <p:cNvCxnSpPr>
            <a:cxnSpLocks/>
          </p:cNvCxnSpPr>
          <p:nvPr/>
        </p:nvCxnSpPr>
        <p:spPr>
          <a:xfrm>
            <a:off x="2161309" y="2818697"/>
            <a:ext cx="4498354" cy="6923"/>
          </a:xfrm>
          <a:prstGeom prst="straightConnector1">
            <a:avLst/>
          </a:prstGeom>
          <a:ln w="50800">
            <a:solidFill>
              <a:srgbClr val="00B05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6" name="Picture 3" descr="C:\Users\uabalae\AppData\Local\Microsoft\Windows\Temporary Internet Files\Content.IE5\JMQ6NDK7\thumb-People-66.6-11342[1]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9418" y="1496576"/>
            <a:ext cx="771896" cy="713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upp 10"/>
          <p:cNvGrpSpPr/>
          <p:nvPr/>
        </p:nvGrpSpPr>
        <p:grpSpPr>
          <a:xfrm>
            <a:off x="3665992" y="2529235"/>
            <a:ext cx="1828931" cy="674573"/>
            <a:chOff x="3665992" y="2529235"/>
            <a:chExt cx="1828931" cy="674573"/>
          </a:xfrm>
        </p:grpSpPr>
        <p:sp>
          <p:nvSpPr>
            <p:cNvPr id="97" name="Rectangle 96"/>
            <p:cNvSpPr/>
            <p:nvPr/>
          </p:nvSpPr>
          <p:spPr>
            <a:xfrm>
              <a:off x="3665992" y="2529235"/>
              <a:ext cx="1828931" cy="38511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0" rIns="36000" bIns="0" rtlCol="0" anchor="t" anchorCtr="0"/>
            <a:lstStyle/>
            <a:p>
              <a:pPr algn="ctr"/>
              <a:r>
                <a:rPr lang="en-US" sz="1600" b="1" dirty="0" smtClean="0">
                  <a:solidFill>
                    <a:schemeClr val="tx1"/>
                  </a:solidFill>
                </a:rPr>
                <a:t>Transaction account</a:t>
              </a:r>
              <a:endParaRPr lang="en-US" sz="1600" b="1" dirty="0">
                <a:solidFill>
                  <a:schemeClr val="tx1"/>
                </a:solidFill>
              </a:endParaRPr>
            </a:p>
          </p:txBody>
        </p:sp>
        <p:cxnSp>
          <p:nvCxnSpPr>
            <p:cNvPr id="98" name="Straight Connector 97"/>
            <p:cNvCxnSpPr>
              <a:cxnSpLocks/>
            </p:cNvCxnSpPr>
            <p:nvPr/>
          </p:nvCxnSpPr>
          <p:spPr>
            <a:xfrm flipV="1">
              <a:off x="4913406" y="2923690"/>
              <a:ext cx="0" cy="280118"/>
            </a:xfrm>
            <a:prstGeom prst="line">
              <a:avLst/>
            </a:prstGeom>
            <a:ln w="5080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Grupp 9"/>
          <p:cNvGrpSpPr/>
          <p:nvPr/>
        </p:nvGrpSpPr>
        <p:grpSpPr>
          <a:xfrm>
            <a:off x="221751" y="2181421"/>
            <a:ext cx="7222602" cy="1434904"/>
            <a:chOff x="221751" y="2181421"/>
            <a:chExt cx="7222602" cy="1434904"/>
          </a:xfrm>
        </p:grpSpPr>
        <p:sp>
          <p:nvSpPr>
            <p:cNvPr id="60" name="Rectangle 59"/>
            <p:cNvSpPr/>
            <p:nvPr/>
          </p:nvSpPr>
          <p:spPr>
            <a:xfrm>
              <a:off x="1619672" y="2181421"/>
              <a:ext cx="1265651" cy="1431622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0" rIns="0" bIns="0" rtlCol="0" anchor="t" anchorCtr="0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Liabilities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63" name="Rectangle 62"/>
            <p:cNvSpPr/>
            <p:nvPr/>
          </p:nvSpPr>
          <p:spPr>
            <a:xfrm>
              <a:off x="1742208" y="2583047"/>
              <a:ext cx="1016559" cy="36004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0" rIns="36000" bIns="0" rtlCol="0" anchor="t" anchorCtr="0"/>
            <a:lstStyle/>
            <a:p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68" name="Rectangle 67"/>
            <p:cNvSpPr/>
            <p:nvPr/>
          </p:nvSpPr>
          <p:spPr>
            <a:xfrm>
              <a:off x="6279614" y="2554307"/>
              <a:ext cx="1164739" cy="36004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0" rIns="36000" bIns="0" rtlCol="0" anchor="t" anchorCtr="0"/>
            <a:lstStyle/>
            <a:p>
              <a:pPr algn="ctr"/>
              <a:r>
                <a:rPr lang="en-US" sz="1600" b="1" dirty="0" smtClean="0">
                  <a:solidFill>
                    <a:schemeClr val="tx1"/>
                  </a:solidFill>
                </a:rPr>
                <a:t>E-krona</a:t>
              </a:r>
              <a:endParaRPr 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56" name="Rectangle 59"/>
            <p:cNvSpPr/>
            <p:nvPr/>
          </p:nvSpPr>
          <p:spPr>
            <a:xfrm>
              <a:off x="221751" y="2184703"/>
              <a:ext cx="1265651" cy="1431622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0" rIns="0" bIns="0" rtlCol="0" anchor="t" anchorCtr="0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Assets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86" name="Group 45"/>
          <p:cNvGrpSpPr/>
          <p:nvPr/>
        </p:nvGrpSpPr>
        <p:grpSpPr>
          <a:xfrm>
            <a:off x="1134559" y="1153123"/>
            <a:ext cx="826210" cy="1128985"/>
            <a:chOff x="1905662" y="1114197"/>
            <a:chExt cx="826210" cy="1128985"/>
          </a:xfrm>
        </p:grpSpPr>
        <p:pic>
          <p:nvPicPr>
            <p:cNvPr id="87" name="Picture 2" descr="C:\Users\uabalae\AppData\Local\Microsoft\Windows\Temporary Internet Files\Content.IE5\0Y1H6CLU\Map_symbol_museum_02[1]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05662" y="1416972"/>
              <a:ext cx="826210" cy="8262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9" name="Picture 3" descr="C:\Users\uabalae\AppData\Local\Microsoft\Windows\Temporary Internet Files\Content.IE5\NA16YP0S\Arms_of_Sweden.svg[1]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83974" y="1114197"/>
              <a:ext cx="269585" cy="5532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99" name="Picture 2" descr="C:\Users\uabalae\AppData\Local\Microsoft\Windows\Temporary Internet Files\Content.IE5\0Y1H6CLU\Map_symbol_museum_02[1]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8823" y="3007073"/>
            <a:ext cx="826210" cy="826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Rectangle 46"/>
          <p:cNvSpPr/>
          <p:nvPr/>
        </p:nvSpPr>
        <p:spPr>
          <a:xfrm>
            <a:off x="1617355" y="5267661"/>
            <a:ext cx="1267968" cy="35069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 anchorCtr="0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Equity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41" name="Rectangle 46"/>
          <p:cNvSpPr/>
          <p:nvPr/>
        </p:nvSpPr>
        <p:spPr>
          <a:xfrm>
            <a:off x="4667623" y="5260361"/>
            <a:ext cx="1264989" cy="34958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 anchorCtr="0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Equity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42" name="Rectangle 46"/>
          <p:cNvSpPr/>
          <p:nvPr/>
        </p:nvSpPr>
        <p:spPr>
          <a:xfrm>
            <a:off x="7630583" y="5254338"/>
            <a:ext cx="1267968" cy="3495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 anchorCtr="0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Equity</a:t>
            </a:r>
            <a:endParaRPr lang="en-US" b="1" dirty="0">
              <a:solidFill>
                <a:schemeClr val="tx1"/>
              </a:solidFill>
            </a:endParaRPr>
          </a:p>
        </p:txBody>
      </p:sp>
      <p:grpSp>
        <p:nvGrpSpPr>
          <p:cNvPr id="23" name="Grupp 22"/>
          <p:cNvGrpSpPr/>
          <p:nvPr/>
        </p:nvGrpSpPr>
        <p:grpSpPr>
          <a:xfrm>
            <a:off x="247052" y="4546120"/>
            <a:ext cx="5648103" cy="511560"/>
            <a:chOff x="249994" y="4538424"/>
            <a:chExt cx="5648103" cy="511560"/>
          </a:xfrm>
        </p:grpSpPr>
        <p:sp>
          <p:nvSpPr>
            <p:cNvPr id="57" name="Rectangle 100"/>
            <p:cNvSpPr/>
            <p:nvPr/>
          </p:nvSpPr>
          <p:spPr>
            <a:xfrm>
              <a:off x="4695571" y="4575176"/>
              <a:ext cx="1202526" cy="47480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0" rIns="36000" bIns="0" rtlCol="0" anchor="t" anchorCtr="0"/>
            <a:lstStyle/>
            <a:p>
              <a:pPr algn="ctr"/>
              <a:r>
                <a:rPr lang="en-US" sz="1600" b="1" dirty="0" smtClean="0">
                  <a:solidFill>
                    <a:schemeClr val="tx1"/>
                  </a:solidFill>
                </a:rPr>
                <a:t> E-conversion credit</a:t>
              </a:r>
              <a:endParaRPr lang="en-US" sz="1600" b="1" dirty="0">
                <a:solidFill>
                  <a:schemeClr val="tx1"/>
                </a:solidFill>
              </a:endParaRPr>
            </a:p>
          </p:txBody>
        </p:sp>
        <p:cxnSp>
          <p:nvCxnSpPr>
            <p:cNvPr id="61" name="Curved Connector 106"/>
            <p:cNvCxnSpPr/>
            <p:nvPr/>
          </p:nvCxnSpPr>
          <p:spPr>
            <a:xfrm rot="10800000">
              <a:off x="914970" y="4811904"/>
              <a:ext cx="4331688" cy="16951"/>
            </a:xfrm>
            <a:prstGeom prst="curvedConnector3">
              <a:avLst>
                <a:gd name="adj1" fmla="val 50000"/>
              </a:avLst>
            </a:prstGeom>
            <a:ln w="50800">
              <a:solidFill>
                <a:srgbClr val="C00000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Rectangle 100"/>
            <p:cNvSpPr/>
            <p:nvPr/>
          </p:nvSpPr>
          <p:spPr>
            <a:xfrm>
              <a:off x="249994" y="4538424"/>
              <a:ext cx="1202526" cy="47480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0" rIns="36000" bIns="0" rtlCol="0" anchor="t" anchorCtr="0"/>
            <a:lstStyle/>
            <a:p>
              <a:pPr algn="ctr"/>
              <a:r>
                <a:rPr lang="en-US" sz="1600" b="1" dirty="0" smtClean="0">
                  <a:solidFill>
                    <a:schemeClr val="tx1"/>
                  </a:solidFill>
                </a:rPr>
                <a:t> E-conversion loan</a:t>
              </a:r>
              <a:endParaRPr lang="en-US" sz="16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71" name="Up Arrow 102"/>
          <p:cNvSpPr/>
          <p:nvPr/>
        </p:nvSpPr>
        <p:spPr>
          <a:xfrm rot="10800000" flipV="1">
            <a:off x="6721406" y="2813546"/>
            <a:ext cx="312857" cy="1264277"/>
          </a:xfrm>
          <a:prstGeom prst="upArrow">
            <a:avLst>
              <a:gd name="adj1" fmla="val 43831"/>
              <a:gd name="adj2" fmla="val 53084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Up Arrow 102"/>
          <p:cNvSpPr/>
          <p:nvPr/>
        </p:nvSpPr>
        <p:spPr>
          <a:xfrm rot="6883778" flipV="1">
            <a:off x="3571802" y="2029082"/>
            <a:ext cx="360964" cy="2850338"/>
          </a:xfrm>
          <a:prstGeom prst="upArrow">
            <a:avLst>
              <a:gd name="adj1" fmla="val 43831"/>
              <a:gd name="adj2" fmla="val 53084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9" name="Grupp 18"/>
          <p:cNvGrpSpPr/>
          <p:nvPr/>
        </p:nvGrpSpPr>
        <p:grpSpPr>
          <a:xfrm>
            <a:off x="109637" y="1790811"/>
            <a:ext cx="2894414" cy="403984"/>
            <a:chOff x="109637" y="1790811"/>
            <a:chExt cx="2894414" cy="403984"/>
          </a:xfrm>
        </p:grpSpPr>
        <p:sp>
          <p:nvSpPr>
            <p:cNvPr id="78" name="Up Arrow 102"/>
            <p:cNvSpPr/>
            <p:nvPr/>
          </p:nvSpPr>
          <p:spPr>
            <a:xfrm>
              <a:off x="109637" y="1790811"/>
              <a:ext cx="559695" cy="403984"/>
            </a:xfrm>
            <a:prstGeom prst="upArrow">
              <a:avLst>
                <a:gd name="adj1" fmla="val 43831"/>
                <a:gd name="adj2" fmla="val 53084"/>
              </a:avLst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Up Arrow 102"/>
            <p:cNvSpPr/>
            <p:nvPr/>
          </p:nvSpPr>
          <p:spPr>
            <a:xfrm>
              <a:off x="2444356" y="1790811"/>
              <a:ext cx="559695" cy="403984"/>
            </a:xfrm>
            <a:prstGeom prst="upArrow">
              <a:avLst>
                <a:gd name="adj1" fmla="val 43831"/>
                <a:gd name="adj2" fmla="val 53084"/>
              </a:avLst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2" name="Up Arrow 102"/>
          <p:cNvSpPr/>
          <p:nvPr/>
        </p:nvSpPr>
        <p:spPr>
          <a:xfrm rot="6115741" flipV="1">
            <a:off x="1945332" y="2473817"/>
            <a:ext cx="326912" cy="2881259"/>
          </a:xfrm>
          <a:prstGeom prst="upArrow">
            <a:avLst>
              <a:gd name="adj1" fmla="val 43831"/>
              <a:gd name="adj2" fmla="val 53084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Title 1"/>
          <p:cNvSpPr txBox="1">
            <a:spLocks/>
          </p:cNvSpPr>
          <p:nvPr/>
        </p:nvSpPr>
        <p:spPr>
          <a:xfrm>
            <a:off x="-36512" y="-6891"/>
            <a:ext cx="3298758" cy="95073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b="1" dirty="0"/>
              <a:t>Money transferred</a:t>
            </a:r>
            <a:br>
              <a:rPr lang="en-US" sz="2800" b="1" dirty="0"/>
            </a:br>
            <a:r>
              <a:rPr lang="en-US" sz="2800" b="1" dirty="0"/>
              <a:t>to E-krona </a:t>
            </a:r>
            <a:r>
              <a:rPr lang="en-US" sz="2800" b="1" dirty="0" smtClean="0"/>
              <a:t>accounts.</a:t>
            </a:r>
          </a:p>
          <a:p>
            <a:pPr algn="l"/>
            <a:r>
              <a:rPr lang="en-US" sz="2800" b="1" dirty="0" smtClean="0"/>
              <a:t>The stable way.</a:t>
            </a:r>
          </a:p>
        </p:txBody>
      </p:sp>
      <p:sp>
        <p:nvSpPr>
          <p:cNvPr id="53" name="textruta 52"/>
          <p:cNvSpPr txBox="1"/>
          <p:nvPr/>
        </p:nvSpPr>
        <p:spPr>
          <a:xfrm>
            <a:off x="3727473" y="69846"/>
            <a:ext cx="3123227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v-SE" sz="2400" b="1" dirty="0" smtClean="0"/>
              <a:t>E-</a:t>
            </a:r>
            <a:r>
              <a:rPr lang="sv-SE" sz="2400" b="1" dirty="0" err="1" smtClean="0"/>
              <a:t>conversion</a:t>
            </a:r>
            <a:r>
              <a:rPr lang="sv-SE" sz="2400" b="1" dirty="0" smtClean="0"/>
              <a:t> </a:t>
            </a:r>
            <a:r>
              <a:rPr lang="sv-SE" sz="2400" b="1" dirty="0" err="1" smtClean="0"/>
              <a:t>credit</a:t>
            </a:r>
            <a:endParaRPr lang="sv-SE" sz="2400" b="1" dirty="0"/>
          </a:p>
          <a:p>
            <a:pPr algn="ctr"/>
            <a:r>
              <a:rPr lang="sv-SE" sz="2400" b="1" dirty="0" err="1" smtClean="0"/>
              <a:t>replaces</a:t>
            </a:r>
            <a:r>
              <a:rPr lang="sv-SE" sz="2400" b="1" dirty="0" smtClean="0"/>
              <a:t> </a:t>
            </a:r>
            <a:r>
              <a:rPr lang="sv-SE" sz="2400" b="1" dirty="0" err="1" smtClean="0"/>
              <a:t>bankmoney</a:t>
            </a:r>
            <a:r>
              <a:rPr lang="sv-SE" sz="2400" b="1" dirty="0" smtClean="0"/>
              <a:t>.</a:t>
            </a:r>
          </a:p>
          <a:p>
            <a:pPr algn="ctr"/>
            <a:r>
              <a:rPr lang="sv-SE" sz="2400" b="1" dirty="0" smtClean="0"/>
              <a:t>=&gt;</a:t>
            </a:r>
          </a:p>
          <a:p>
            <a:pPr algn="ctr"/>
            <a:r>
              <a:rPr lang="sv-SE" sz="2400" b="1" dirty="0" err="1" smtClean="0"/>
              <a:t>Financial</a:t>
            </a:r>
            <a:r>
              <a:rPr lang="sv-SE" sz="2400" b="1" dirty="0" smtClean="0"/>
              <a:t> </a:t>
            </a:r>
            <a:r>
              <a:rPr lang="sv-SE" sz="2400" b="1" dirty="0" err="1" smtClean="0"/>
              <a:t>stability</a:t>
            </a:r>
            <a:r>
              <a:rPr lang="sv-SE" sz="2400" b="1" dirty="0" smtClean="0"/>
              <a:t>.</a:t>
            </a:r>
            <a:endParaRPr lang="sv-SE" sz="2400" b="1" dirty="0"/>
          </a:p>
          <a:p>
            <a:pPr algn="ctr"/>
            <a:r>
              <a:rPr lang="sv-SE" sz="2400" b="1" dirty="0" smtClean="0"/>
              <a:t>No </a:t>
            </a:r>
            <a:r>
              <a:rPr lang="sv-SE" sz="2400" b="1" dirty="0" err="1" smtClean="0"/>
              <a:t>impact</a:t>
            </a:r>
            <a:r>
              <a:rPr lang="sv-SE" sz="2400" b="1" dirty="0" smtClean="0"/>
              <a:t> on inflation.</a:t>
            </a:r>
            <a:endParaRPr lang="en-GB" sz="2400" b="1" dirty="0"/>
          </a:p>
        </p:txBody>
      </p:sp>
      <p:sp>
        <p:nvSpPr>
          <p:cNvPr id="55" name="Rectangular Callout 104"/>
          <p:cNvSpPr/>
          <p:nvPr/>
        </p:nvSpPr>
        <p:spPr>
          <a:xfrm>
            <a:off x="1445408" y="4141986"/>
            <a:ext cx="1558644" cy="380480"/>
          </a:xfrm>
          <a:prstGeom prst="wedgeRectCallout">
            <a:avLst>
              <a:gd name="adj1" fmla="val 53142"/>
              <a:gd name="adj2" fmla="val 126216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</a:rPr>
              <a:t>No security</a:t>
            </a:r>
            <a:endParaRPr lang="en-US" sz="2000" b="1" dirty="0">
              <a:solidFill>
                <a:schemeClr val="tx1"/>
              </a:solidFill>
            </a:endParaRPr>
          </a:p>
        </p:txBody>
      </p:sp>
      <p:grpSp>
        <p:nvGrpSpPr>
          <p:cNvPr id="6" name="Grupp 5"/>
          <p:cNvGrpSpPr/>
          <p:nvPr/>
        </p:nvGrpSpPr>
        <p:grpSpPr>
          <a:xfrm>
            <a:off x="2930946" y="4431707"/>
            <a:ext cx="2136900" cy="1431385"/>
            <a:chOff x="2930946" y="4431707"/>
            <a:chExt cx="2136900" cy="1431385"/>
          </a:xfrm>
        </p:grpSpPr>
        <p:sp>
          <p:nvSpPr>
            <p:cNvPr id="58" name="Rectangular Callout 104"/>
            <p:cNvSpPr/>
            <p:nvPr/>
          </p:nvSpPr>
          <p:spPr>
            <a:xfrm>
              <a:off x="2930946" y="5174836"/>
              <a:ext cx="2136900" cy="688256"/>
            </a:xfrm>
            <a:prstGeom prst="wedgeRectCallout">
              <a:avLst>
                <a:gd name="adj1" fmla="val -17053"/>
                <a:gd name="adj2" fmla="val -109059"/>
              </a:avLst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36000" tIns="36000" rIns="36000" bIns="36000" rtlCol="0" anchor="ctr">
              <a:spAutoFit/>
            </a:bodyPr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</a:rPr>
                <a:t>Interest as for deposits in general</a:t>
              </a:r>
              <a:endParaRPr lang="en-US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4" name="textruta 3"/>
            <p:cNvSpPr txBox="1"/>
            <p:nvPr/>
          </p:nvSpPr>
          <p:spPr>
            <a:xfrm>
              <a:off x="3398563" y="4431707"/>
              <a:ext cx="57900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sz="2400" b="1" dirty="0" smtClean="0"/>
                <a:t>X%</a:t>
              </a:r>
              <a:endParaRPr lang="en-GB" sz="2400" b="1" dirty="0"/>
            </a:p>
          </p:txBody>
        </p:sp>
      </p:grpSp>
      <p:grpSp>
        <p:nvGrpSpPr>
          <p:cNvPr id="9" name="Grupp 8"/>
          <p:cNvGrpSpPr/>
          <p:nvPr/>
        </p:nvGrpSpPr>
        <p:grpSpPr>
          <a:xfrm>
            <a:off x="5792058" y="2975146"/>
            <a:ext cx="3351942" cy="1331097"/>
            <a:chOff x="5792058" y="2975146"/>
            <a:chExt cx="3351942" cy="1331097"/>
          </a:xfrm>
        </p:grpSpPr>
        <p:sp>
          <p:nvSpPr>
            <p:cNvPr id="67" name="textruta 66"/>
            <p:cNvSpPr txBox="1"/>
            <p:nvPr/>
          </p:nvSpPr>
          <p:spPr>
            <a:xfrm>
              <a:off x="5792058" y="3936911"/>
              <a:ext cx="533800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0" tIns="0" rIns="0" bIns="0" rtlCol="0">
              <a:spAutoFit/>
            </a:bodyPr>
            <a:lstStyle/>
            <a:p>
              <a:r>
                <a:rPr lang="sv-SE" sz="2400" b="1" dirty="0" smtClean="0"/>
                <a:t>&gt;0%</a:t>
              </a:r>
              <a:endParaRPr lang="en-GB" sz="2400" b="1" dirty="0"/>
            </a:p>
          </p:txBody>
        </p:sp>
        <p:sp>
          <p:nvSpPr>
            <p:cNvPr id="66" name="Rectangular Callout 104"/>
            <p:cNvSpPr/>
            <p:nvPr/>
          </p:nvSpPr>
          <p:spPr>
            <a:xfrm>
              <a:off x="6525063" y="2975146"/>
              <a:ext cx="2618937" cy="923330"/>
            </a:xfrm>
            <a:prstGeom prst="wedgeRectCallout">
              <a:avLst>
                <a:gd name="adj1" fmla="val -62740"/>
                <a:gd name="adj2" fmla="val 61603"/>
              </a:avLst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</a:rPr>
                <a:t>Banks will raise interest rates. Few E-</a:t>
              </a:r>
              <a:r>
                <a:rPr lang="en-US" sz="2000" b="1" dirty="0" err="1" smtClean="0">
                  <a:solidFill>
                    <a:schemeClr val="tx1"/>
                  </a:solidFill>
                </a:rPr>
                <a:t>kronas</a:t>
              </a:r>
              <a:r>
                <a:rPr lang="en-US" sz="2000" b="1" dirty="0" smtClean="0">
                  <a:solidFill>
                    <a:schemeClr val="tx1"/>
                  </a:solidFill>
                </a:rPr>
                <a:t> will stay over night</a:t>
              </a:r>
              <a:endParaRPr lang="en-US" sz="2000" b="1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24" name="Straight Arrow Connector 23"/>
          <p:cNvCxnSpPr>
            <a:cxnSpLocks/>
          </p:cNvCxnSpPr>
          <p:nvPr/>
        </p:nvCxnSpPr>
        <p:spPr>
          <a:xfrm>
            <a:off x="5243716" y="4310547"/>
            <a:ext cx="1347765" cy="0"/>
          </a:xfrm>
          <a:prstGeom prst="straightConnector1">
            <a:avLst/>
          </a:prstGeom>
          <a:ln w="50800">
            <a:solidFill>
              <a:srgbClr val="00B05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3682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1" animBg="1"/>
      <p:bldP spid="71" grpId="2" animBg="1"/>
      <p:bldP spid="77" grpId="1" animBg="1"/>
      <p:bldP spid="77" grpId="2" animBg="1"/>
      <p:bldP spid="82" grpId="1" animBg="1"/>
      <p:bldP spid="82" grpId="2" animBg="1"/>
      <p:bldP spid="5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47"/>
          <p:cNvSpPr/>
          <p:nvPr/>
        </p:nvSpPr>
        <p:spPr>
          <a:xfrm>
            <a:off x="1619672" y="3613863"/>
            <a:ext cx="1267968" cy="200781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t" anchorCtr="0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Liabilities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217273" y="3616325"/>
            <a:ext cx="1267968" cy="200805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t" anchorCtr="0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Assets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3262246" y="3701474"/>
            <a:ext cx="1267968" cy="191688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t" anchorCtr="0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Assets</a:t>
            </a:r>
            <a:endParaRPr lang="en-US" b="1" dirty="0">
              <a:solidFill>
                <a:schemeClr val="tx1"/>
              </a:solidFill>
            </a:endParaRPr>
          </a:p>
        </p:txBody>
      </p:sp>
      <p:grpSp>
        <p:nvGrpSpPr>
          <p:cNvPr id="5" name="Grupp 4"/>
          <p:cNvGrpSpPr/>
          <p:nvPr/>
        </p:nvGrpSpPr>
        <p:grpSpPr>
          <a:xfrm>
            <a:off x="4695572" y="4028095"/>
            <a:ext cx="2800580" cy="403612"/>
            <a:chOff x="4695572" y="4028095"/>
            <a:chExt cx="2800580" cy="403612"/>
          </a:xfrm>
        </p:grpSpPr>
        <p:sp>
          <p:nvSpPr>
            <p:cNvPr id="88" name="Rectangle 87"/>
            <p:cNvSpPr/>
            <p:nvPr/>
          </p:nvSpPr>
          <p:spPr>
            <a:xfrm>
              <a:off x="6279614" y="4028095"/>
              <a:ext cx="1216538" cy="40361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0" rIns="36000" bIns="0" rtlCol="0" anchor="t" anchorCtr="0"/>
            <a:lstStyle/>
            <a:p>
              <a:pPr algn="ctr"/>
              <a:r>
                <a:rPr lang="en-US" sz="1600" b="1" dirty="0" smtClean="0">
                  <a:solidFill>
                    <a:schemeClr val="tx1"/>
                  </a:solidFill>
                </a:rPr>
                <a:t>Bank money</a:t>
              </a:r>
              <a:endParaRPr lang="en-US" sz="1600" b="1" dirty="0">
                <a:solidFill>
                  <a:schemeClr val="tx1"/>
                </a:solidFill>
              </a:endParaRPr>
            </a:p>
          </p:txBody>
        </p:sp>
        <p:cxnSp>
          <p:nvCxnSpPr>
            <p:cNvPr id="24" name="Straight Arrow Connector 23"/>
            <p:cNvCxnSpPr>
              <a:cxnSpLocks/>
            </p:cNvCxnSpPr>
            <p:nvPr/>
          </p:nvCxnSpPr>
          <p:spPr>
            <a:xfrm>
              <a:off x="5243716" y="4310547"/>
              <a:ext cx="1347765" cy="0"/>
            </a:xfrm>
            <a:prstGeom prst="straightConnector1">
              <a:avLst/>
            </a:prstGeom>
            <a:ln w="50800">
              <a:solidFill>
                <a:srgbClr val="00B050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Rectangle 61"/>
            <p:cNvSpPr/>
            <p:nvPr/>
          </p:nvSpPr>
          <p:spPr>
            <a:xfrm>
              <a:off x="4695572" y="4028095"/>
              <a:ext cx="1202526" cy="39335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0" rIns="36000" bIns="0" rtlCol="0" anchor="t" anchorCtr="0"/>
            <a:lstStyle/>
            <a:p>
              <a:endParaRPr lang="en-US" sz="1400" dirty="0">
                <a:solidFill>
                  <a:schemeClr val="tx1"/>
                </a:solidFill>
              </a:endParaRPr>
            </a:p>
          </p:txBody>
        </p:sp>
      </p:grpSp>
      <p:sp>
        <p:nvSpPr>
          <p:cNvPr id="45" name="Rectangle 44"/>
          <p:cNvSpPr/>
          <p:nvPr/>
        </p:nvSpPr>
        <p:spPr>
          <a:xfrm>
            <a:off x="4664645" y="3701474"/>
            <a:ext cx="1267968" cy="191688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t" anchorCtr="0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Liabilities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72" name="Slide Number Placeholder 7"/>
          <p:cNvSpPr txBox="1">
            <a:spLocks/>
          </p:cNvSpPr>
          <p:nvPr/>
        </p:nvSpPr>
        <p:spPr>
          <a:xfrm>
            <a:off x="7008952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sv-SE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F46015A-794F-4AB6-8656-EBDBD02736C6}" type="slidenum">
              <a:rPr lang="en-US" smtClean="0"/>
              <a:pPr/>
              <a:t>7</a:t>
            </a:fld>
            <a:endParaRPr lang="en-US" dirty="0"/>
          </a:p>
        </p:txBody>
      </p:sp>
      <p:grpSp>
        <p:nvGrpSpPr>
          <p:cNvPr id="73" name="Group 72"/>
          <p:cNvGrpSpPr/>
          <p:nvPr/>
        </p:nvGrpSpPr>
        <p:grpSpPr>
          <a:xfrm>
            <a:off x="6228184" y="2251926"/>
            <a:ext cx="2670367" cy="3358024"/>
            <a:chOff x="6222748" y="5155241"/>
            <a:chExt cx="2670367" cy="1508414"/>
          </a:xfrm>
        </p:grpSpPr>
        <p:sp>
          <p:nvSpPr>
            <p:cNvPr id="74" name="Rectangle 73"/>
            <p:cNvSpPr/>
            <p:nvPr/>
          </p:nvSpPr>
          <p:spPr>
            <a:xfrm>
              <a:off x="7625147" y="5155241"/>
              <a:ext cx="1267968" cy="150570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0" rIns="0" bIns="0" rtlCol="0" anchor="t" anchorCtr="0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Liabilities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76" name="Rectangle 75"/>
            <p:cNvSpPr/>
            <p:nvPr/>
          </p:nvSpPr>
          <p:spPr>
            <a:xfrm>
              <a:off x="6222748" y="5155241"/>
              <a:ext cx="1267968" cy="1508414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0" rIns="0" bIns="0" rtlCol="0" anchor="t" anchorCtr="0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Assets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</p:grpSp>
      <p:pic>
        <p:nvPicPr>
          <p:cNvPr id="96" name="Picture 3" descr="C:\Users\uabalae\AppData\Local\Microsoft\Windows\Temporary Internet Files\Content.IE5\JMQ6NDK7\thumb-People-66.6-11342[1]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9418" y="1496576"/>
            <a:ext cx="771896" cy="713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upp 10"/>
          <p:cNvGrpSpPr/>
          <p:nvPr/>
        </p:nvGrpSpPr>
        <p:grpSpPr>
          <a:xfrm>
            <a:off x="3665992" y="2529235"/>
            <a:ext cx="1828931" cy="674573"/>
            <a:chOff x="3665992" y="2529235"/>
            <a:chExt cx="1828931" cy="674573"/>
          </a:xfrm>
        </p:grpSpPr>
        <p:sp>
          <p:nvSpPr>
            <p:cNvPr id="97" name="Rectangle 96"/>
            <p:cNvSpPr/>
            <p:nvPr/>
          </p:nvSpPr>
          <p:spPr>
            <a:xfrm>
              <a:off x="3665992" y="2529235"/>
              <a:ext cx="1828931" cy="38511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0" rIns="36000" bIns="0" rtlCol="0" anchor="t" anchorCtr="0"/>
            <a:lstStyle/>
            <a:p>
              <a:pPr algn="ctr"/>
              <a:r>
                <a:rPr lang="en-US" sz="1600" b="1" dirty="0" smtClean="0">
                  <a:solidFill>
                    <a:schemeClr val="tx1"/>
                  </a:solidFill>
                </a:rPr>
                <a:t>Transaction account</a:t>
              </a:r>
              <a:endParaRPr lang="en-US" sz="1600" b="1" dirty="0">
                <a:solidFill>
                  <a:schemeClr val="tx1"/>
                </a:solidFill>
              </a:endParaRPr>
            </a:p>
          </p:txBody>
        </p:sp>
        <p:cxnSp>
          <p:nvCxnSpPr>
            <p:cNvPr id="98" name="Straight Connector 97"/>
            <p:cNvCxnSpPr>
              <a:cxnSpLocks/>
            </p:cNvCxnSpPr>
            <p:nvPr/>
          </p:nvCxnSpPr>
          <p:spPr>
            <a:xfrm flipV="1">
              <a:off x="4913406" y="2923690"/>
              <a:ext cx="0" cy="280118"/>
            </a:xfrm>
            <a:prstGeom prst="line">
              <a:avLst/>
            </a:prstGeom>
            <a:ln w="5080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Grupp 9"/>
          <p:cNvGrpSpPr/>
          <p:nvPr/>
        </p:nvGrpSpPr>
        <p:grpSpPr>
          <a:xfrm>
            <a:off x="221751" y="2181421"/>
            <a:ext cx="7222602" cy="1434904"/>
            <a:chOff x="221751" y="2181421"/>
            <a:chExt cx="7222602" cy="1434904"/>
          </a:xfrm>
        </p:grpSpPr>
        <p:sp>
          <p:nvSpPr>
            <p:cNvPr id="60" name="Rectangle 59"/>
            <p:cNvSpPr/>
            <p:nvPr/>
          </p:nvSpPr>
          <p:spPr>
            <a:xfrm>
              <a:off x="1619672" y="2181421"/>
              <a:ext cx="1265651" cy="1431622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0" rIns="0" bIns="0" rtlCol="0" anchor="t" anchorCtr="0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Liabilities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63" name="Rectangle 62"/>
            <p:cNvSpPr/>
            <p:nvPr/>
          </p:nvSpPr>
          <p:spPr>
            <a:xfrm>
              <a:off x="1742208" y="2583047"/>
              <a:ext cx="1016559" cy="36004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0" rIns="36000" bIns="0" rtlCol="0" anchor="t" anchorCtr="0"/>
            <a:lstStyle/>
            <a:p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68" name="Rectangle 67"/>
            <p:cNvSpPr/>
            <p:nvPr/>
          </p:nvSpPr>
          <p:spPr>
            <a:xfrm>
              <a:off x="6279614" y="2554307"/>
              <a:ext cx="1164739" cy="36004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0" rIns="36000" bIns="0" rtlCol="0" anchor="t" anchorCtr="0"/>
            <a:lstStyle/>
            <a:p>
              <a:pPr algn="ctr"/>
              <a:r>
                <a:rPr lang="en-US" sz="1600" b="1" dirty="0" smtClean="0">
                  <a:solidFill>
                    <a:schemeClr val="tx1"/>
                  </a:solidFill>
                </a:rPr>
                <a:t>E-krona</a:t>
              </a:r>
              <a:endParaRPr 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56" name="Rectangle 59"/>
            <p:cNvSpPr/>
            <p:nvPr/>
          </p:nvSpPr>
          <p:spPr>
            <a:xfrm>
              <a:off x="221751" y="2184703"/>
              <a:ext cx="1265651" cy="1431622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0" rIns="0" bIns="0" rtlCol="0" anchor="t" anchorCtr="0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Assets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86" name="Group 45"/>
          <p:cNvGrpSpPr/>
          <p:nvPr/>
        </p:nvGrpSpPr>
        <p:grpSpPr>
          <a:xfrm>
            <a:off x="1134559" y="1153123"/>
            <a:ext cx="826210" cy="1128985"/>
            <a:chOff x="1905662" y="1114197"/>
            <a:chExt cx="826210" cy="1128985"/>
          </a:xfrm>
        </p:grpSpPr>
        <p:pic>
          <p:nvPicPr>
            <p:cNvPr id="87" name="Picture 2" descr="C:\Users\uabalae\AppData\Local\Microsoft\Windows\Temporary Internet Files\Content.IE5\0Y1H6CLU\Map_symbol_museum_02[1]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05662" y="1416972"/>
              <a:ext cx="826210" cy="8262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9" name="Picture 3" descr="C:\Users\uabalae\AppData\Local\Microsoft\Windows\Temporary Internet Files\Content.IE5\NA16YP0S\Arms_of_Sweden.svg[1]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83974" y="1114197"/>
              <a:ext cx="269585" cy="5532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99" name="Picture 2" descr="C:\Users\uabalae\AppData\Local\Microsoft\Windows\Temporary Internet Files\Content.IE5\0Y1H6CLU\Map_symbol_museum_02[1]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8823" y="3007073"/>
            <a:ext cx="826210" cy="826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Rectangle 46"/>
          <p:cNvSpPr/>
          <p:nvPr/>
        </p:nvSpPr>
        <p:spPr>
          <a:xfrm>
            <a:off x="1617355" y="5267661"/>
            <a:ext cx="1267968" cy="35069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 anchorCtr="0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Equity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41" name="Rectangle 46"/>
          <p:cNvSpPr/>
          <p:nvPr/>
        </p:nvSpPr>
        <p:spPr>
          <a:xfrm>
            <a:off x="4667623" y="5260361"/>
            <a:ext cx="1264989" cy="34958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 anchorCtr="0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Equity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42" name="Rectangle 46"/>
          <p:cNvSpPr/>
          <p:nvPr/>
        </p:nvSpPr>
        <p:spPr>
          <a:xfrm>
            <a:off x="7630583" y="5254338"/>
            <a:ext cx="1267968" cy="3495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 anchorCtr="0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Equity</a:t>
            </a:r>
            <a:endParaRPr lang="en-US" b="1" dirty="0">
              <a:solidFill>
                <a:schemeClr val="tx1"/>
              </a:solidFill>
            </a:endParaRPr>
          </a:p>
        </p:txBody>
      </p:sp>
      <p:pic>
        <p:nvPicPr>
          <p:cNvPr id="67" name="Picture 2" descr="C:\Users\uabalae\AppData\Local\Microsoft\Windows\Temporary Internet Files\Content.IE5\IEEFJVHQ\lgi01a201409130600[1]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8945" y="2804350"/>
            <a:ext cx="764254" cy="798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4" name="Group 30"/>
          <p:cNvGrpSpPr/>
          <p:nvPr/>
        </p:nvGrpSpPr>
        <p:grpSpPr>
          <a:xfrm>
            <a:off x="1780812" y="4042082"/>
            <a:ext cx="2659132" cy="376472"/>
            <a:chOff x="1745376" y="5428792"/>
            <a:chExt cx="2659132" cy="376472"/>
          </a:xfrm>
        </p:grpSpPr>
        <p:cxnSp>
          <p:nvCxnSpPr>
            <p:cNvPr id="95" name="Straight Arrow Connector 25"/>
            <p:cNvCxnSpPr/>
            <p:nvPr/>
          </p:nvCxnSpPr>
          <p:spPr>
            <a:xfrm>
              <a:off x="2483768" y="5687905"/>
              <a:ext cx="1412462" cy="0"/>
            </a:xfrm>
            <a:prstGeom prst="straightConnector1">
              <a:avLst/>
            </a:prstGeom>
            <a:ln w="50800" cap="rnd">
              <a:solidFill>
                <a:srgbClr val="00B050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0" name="Rectangle 77"/>
            <p:cNvSpPr/>
            <p:nvPr/>
          </p:nvSpPr>
          <p:spPr>
            <a:xfrm>
              <a:off x="1745376" y="5445224"/>
              <a:ext cx="1016559" cy="360040"/>
            </a:xfrm>
            <a:prstGeom prst="rect">
              <a:avLst/>
            </a:prstGeom>
            <a:noFill/>
            <a:ln cap="rnd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0" rIns="36000" bIns="0" rtlCol="0" anchor="t" anchorCtr="0"/>
            <a:lstStyle/>
            <a:p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101" name="Rectangle 50"/>
            <p:cNvSpPr/>
            <p:nvPr/>
          </p:nvSpPr>
          <p:spPr>
            <a:xfrm>
              <a:off x="3387949" y="5428792"/>
              <a:ext cx="1016559" cy="360040"/>
            </a:xfrm>
            <a:prstGeom prst="rect">
              <a:avLst/>
            </a:prstGeom>
            <a:noFill/>
            <a:ln cap="rnd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0" rIns="36000" bIns="0" rtlCol="0" anchor="t" anchorCtr="0"/>
            <a:lstStyle/>
            <a:p>
              <a:pPr algn="ctr"/>
              <a:r>
                <a:rPr lang="en-US" sz="1400" b="1" dirty="0" smtClean="0">
                  <a:solidFill>
                    <a:schemeClr val="tx1"/>
                  </a:solidFill>
                </a:rPr>
                <a:t>CB-money</a:t>
              </a:r>
              <a:endParaRPr lang="en-US" sz="14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43" name="Title 1"/>
          <p:cNvSpPr txBox="1">
            <a:spLocks/>
          </p:cNvSpPr>
          <p:nvPr/>
        </p:nvSpPr>
        <p:spPr>
          <a:xfrm>
            <a:off x="-36512" y="44625"/>
            <a:ext cx="2924152" cy="1108498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 dirty="0" smtClean="0"/>
              <a:t>The overnight transformation</a:t>
            </a:r>
            <a:endParaRPr lang="en-US" sz="3200" b="1" dirty="0"/>
          </a:p>
        </p:txBody>
      </p:sp>
      <p:grpSp>
        <p:nvGrpSpPr>
          <p:cNvPr id="7" name="Grupp 6"/>
          <p:cNvGrpSpPr/>
          <p:nvPr/>
        </p:nvGrpSpPr>
        <p:grpSpPr>
          <a:xfrm>
            <a:off x="1960769" y="2818697"/>
            <a:ext cx="2479175" cy="1581949"/>
            <a:chOff x="1960769" y="2818697"/>
            <a:chExt cx="2479175" cy="1581949"/>
          </a:xfrm>
        </p:grpSpPr>
        <p:cxnSp>
          <p:nvCxnSpPr>
            <p:cNvPr id="52" name="Straight Arrow Connector 25"/>
            <p:cNvCxnSpPr/>
            <p:nvPr/>
          </p:nvCxnSpPr>
          <p:spPr>
            <a:xfrm>
              <a:off x="1960769" y="2818697"/>
              <a:ext cx="1970897" cy="1482498"/>
            </a:xfrm>
            <a:prstGeom prst="straightConnector1">
              <a:avLst/>
            </a:prstGeom>
            <a:ln w="50800" cap="rnd">
              <a:solidFill>
                <a:srgbClr val="00B050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Rectangle 50"/>
            <p:cNvSpPr/>
            <p:nvPr/>
          </p:nvSpPr>
          <p:spPr>
            <a:xfrm>
              <a:off x="3423385" y="4040606"/>
              <a:ext cx="1016559" cy="360040"/>
            </a:xfrm>
            <a:prstGeom prst="rect">
              <a:avLst/>
            </a:prstGeom>
            <a:noFill/>
            <a:ln cap="rnd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0" rIns="36000" bIns="0" rtlCol="0" anchor="t" anchorCtr="0"/>
            <a:lstStyle/>
            <a:p>
              <a:pPr algn="ctr"/>
              <a:r>
                <a:rPr lang="en-US" sz="1400" b="1" dirty="0" smtClean="0">
                  <a:solidFill>
                    <a:schemeClr val="tx1"/>
                  </a:solidFill>
                </a:rPr>
                <a:t>E-krona</a:t>
              </a:r>
              <a:endParaRPr lang="en-US" sz="14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58" name="Grupp 57"/>
          <p:cNvGrpSpPr/>
          <p:nvPr/>
        </p:nvGrpSpPr>
        <p:grpSpPr>
          <a:xfrm>
            <a:off x="247052" y="4546120"/>
            <a:ext cx="5648103" cy="511560"/>
            <a:chOff x="249994" y="4538424"/>
            <a:chExt cx="5648103" cy="511560"/>
          </a:xfrm>
        </p:grpSpPr>
        <p:sp>
          <p:nvSpPr>
            <p:cNvPr id="59" name="Rectangle 100"/>
            <p:cNvSpPr/>
            <p:nvPr/>
          </p:nvSpPr>
          <p:spPr>
            <a:xfrm>
              <a:off x="4695571" y="4575176"/>
              <a:ext cx="1202526" cy="47480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0" rIns="36000" bIns="0" rtlCol="0" anchor="t" anchorCtr="0"/>
            <a:lstStyle/>
            <a:p>
              <a:pPr algn="ctr"/>
              <a:r>
                <a:rPr lang="en-US" sz="1600" b="1" dirty="0" smtClean="0">
                  <a:solidFill>
                    <a:schemeClr val="tx1"/>
                  </a:solidFill>
                </a:rPr>
                <a:t> E-conversion credit</a:t>
              </a:r>
              <a:endParaRPr lang="en-US" sz="1600" b="1" dirty="0">
                <a:solidFill>
                  <a:schemeClr val="tx1"/>
                </a:solidFill>
              </a:endParaRPr>
            </a:p>
          </p:txBody>
        </p:sp>
        <p:cxnSp>
          <p:nvCxnSpPr>
            <p:cNvPr id="61" name="Curved Connector 106"/>
            <p:cNvCxnSpPr/>
            <p:nvPr/>
          </p:nvCxnSpPr>
          <p:spPr>
            <a:xfrm rot="10800000">
              <a:off x="914970" y="4811904"/>
              <a:ext cx="4331688" cy="16951"/>
            </a:xfrm>
            <a:prstGeom prst="curvedConnector3">
              <a:avLst>
                <a:gd name="adj1" fmla="val 50000"/>
              </a:avLst>
            </a:prstGeom>
            <a:ln w="50800">
              <a:solidFill>
                <a:srgbClr val="C00000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Rectangle 100"/>
            <p:cNvSpPr/>
            <p:nvPr/>
          </p:nvSpPr>
          <p:spPr>
            <a:xfrm>
              <a:off x="249994" y="4538424"/>
              <a:ext cx="1202526" cy="47480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0" rIns="36000" bIns="0" rtlCol="0" anchor="t" anchorCtr="0"/>
            <a:lstStyle/>
            <a:p>
              <a:pPr algn="ctr"/>
              <a:r>
                <a:rPr lang="en-US" sz="1600" b="1" dirty="0" smtClean="0">
                  <a:solidFill>
                    <a:schemeClr val="tx1"/>
                  </a:solidFill>
                </a:rPr>
                <a:t> E-conversion loan</a:t>
              </a:r>
              <a:endParaRPr lang="en-US" sz="1600" b="1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64" name="Straight Arrow Connector 63"/>
          <p:cNvCxnSpPr>
            <a:cxnSpLocks/>
          </p:cNvCxnSpPr>
          <p:nvPr/>
        </p:nvCxnSpPr>
        <p:spPr>
          <a:xfrm>
            <a:off x="2161309" y="2818697"/>
            <a:ext cx="4498354" cy="6923"/>
          </a:xfrm>
          <a:prstGeom prst="straightConnector1">
            <a:avLst/>
          </a:prstGeom>
          <a:ln w="50800">
            <a:solidFill>
              <a:srgbClr val="00B05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upp 8"/>
          <p:cNvGrpSpPr/>
          <p:nvPr/>
        </p:nvGrpSpPr>
        <p:grpSpPr>
          <a:xfrm>
            <a:off x="876546" y="3638186"/>
            <a:ext cx="2540159" cy="843521"/>
            <a:chOff x="1224851" y="3290971"/>
            <a:chExt cx="2540159" cy="843521"/>
          </a:xfrm>
        </p:grpSpPr>
        <p:sp>
          <p:nvSpPr>
            <p:cNvPr id="69" name="textruta 68"/>
            <p:cNvSpPr txBox="1"/>
            <p:nvPr/>
          </p:nvSpPr>
          <p:spPr>
            <a:xfrm>
              <a:off x="3141441" y="3703605"/>
              <a:ext cx="623569" cy="43088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0" tIns="0" rIns="0" bIns="0" rtlCol="0">
              <a:spAutoFit/>
            </a:bodyPr>
            <a:lstStyle/>
            <a:p>
              <a:r>
                <a:rPr lang="sv-SE" sz="2800" b="1" dirty="0" smtClean="0"/>
                <a:t>&gt;0%</a:t>
              </a:r>
              <a:endParaRPr lang="en-GB" sz="2800" b="1" dirty="0"/>
            </a:p>
          </p:txBody>
        </p:sp>
        <p:sp>
          <p:nvSpPr>
            <p:cNvPr id="70" name="Rectangular Callout 104"/>
            <p:cNvSpPr/>
            <p:nvPr/>
          </p:nvSpPr>
          <p:spPr>
            <a:xfrm>
              <a:off x="1224851" y="3290971"/>
              <a:ext cx="1361570" cy="688256"/>
            </a:xfrm>
            <a:prstGeom prst="wedgeRectCallout">
              <a:avLst>
                <a:gd name="adj1" fmla="val 96441"/>
                <a:gd name="adj2" fmla="val 26858"/>
              </a:avLst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36000" tIns="36000" rIns="36000" bIns="36000" rtlCol="0" anchor="ctr">
              <a:spAutoFit/>
            </a:bodyPr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</a:rPr>
                <a:t>Policy rate disappears.</a:t>
              </a:r>
              <a:endParaRPr lang="en-US" sz="20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71" name="Rectangular Callout 104"/>
          <p:cNvSpPr/>
          <p:nvPr/>
        </p:nvSpPr>
        <p:spPr>
          <a:xfrm>
            <a:off x="7043938" y="2922161"/>
            <a:ext cx="2063628" cy="996033"/>
          </a:xfrm>
          <a:prstGeom prst="wedgeRectCallout">
            <a:avLst>
              <a:gd name="adj1" fmla="val -98128"/>
              <a:gd name="adj2" fmla="val 88815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</a:rPr>
              <a:t>Bank money 0%.</a:t>
            </a:r>
          </a:p>
          <a:p>
            <a:pPr algn="ctr"/>
            <a:r>
              <a:rPr lang="en-US" sz="2000" b="1" dirty="0" smtClean="0">
                <a:solidFill>
                  <a:schemeClr val="tx1"/>
                </a:solidFill>
              </a:rPr>
              <a:t>Cannot compete with E-</a:t>
            </a:r>
            <a:r>
              <a:rPr lang="en-US" sz="2000" b="1" dirty="0" err="1" smtClean="0">
                <a:solidFill>
                  <a:schemeClr val="tx1"/>
                </a:solidFill>
              </a:rPr>
              <a:t>kronas</a:t>
            </a:r>
            <a:r>
              <a:rPr lang="en-US" sz="2000" b="1" dirty="0" smtClean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110" name="Rectangular Callout 104"/>
          <p:cNvSpPr/>
          <p:nvPr/>
        </p:nvSpPr>
        <p:spPr>
          <a:xfrm>
            <a:off x="357498" y="2489434"/>
            <a:ext cx="1404899" cy="996033"/>
          </a:xfrm>
          <a:prstGeom prst="wedgeRectCallout">
            <a:avLst>
              <a:gd name="adj1" fmla="val 118297"/>
              <a:gd name="adj2" fmla="val 40294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</a:rPr>
              <a:t>CB-money transforms to E-</a:t>
            </a:r>
            <a:r>
              <a:rPr lang="en-US" sz="2000" b="1" dirty="0" err="1" smtClean="0">
                <a:solidFill>
                  <a:schemeClr val="tx1"/>
                </a:solidFill>
              </a:rPr>
              <a:t>kronas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12" name="textruta 11"/>
          <p:cNvSpPr txBox="1"/>
          <p:nvPr/>
        </p:nvSpPr>
        <p:spPr>
          <a:xfrm>
            <a:off x="3223576" y="87701"/>
            <a:ext cx="452566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800" b="1" dirty="0" err="1" smtClean="0"/>
              <a:t>What</a:t>
            </a:r>
            <a:r>
              <a:rPr lang="sv-SE" sz="2800" b="1" dirty="0" smtClean="0"/>
              <a:t> </a:t>
            </a:r>
            <a:r>
              <a:rPr lang="sv-SE" sz="2800" b="1" dirty="0" err="1" smtClean="0"/>
              <a:t>if</a:t>
            </a:r>
            <a:r>
              <a:rPr lang="sv-SE" sz="2800" b="1" dirty="0" smtClean="0"/>
              <a:t> all </a:t>
            </a:r>
            <a:r>
              <a:rPr lang="sv-SE" sz="2800" b="1" dirty="0" err="1" smtClean="0"/>
              <a:t>banking</a:t>
            </a:r>
            <a:r>
              <a:rPr lang="sv-SE" sz="2800" b="1" dirty="0" smtClean="0"/>
              <a:t> </a:t>
            </a:r>
            <a:r>
              <a:rPr lang="sv-SE" sz="2800" b="1" dirty="0" err="1" smtClean="0"/>
              <a:t>guarantees</a:t>
            </a:r>
            <a:r>
              <a:rPr lang="sv-SE" sz="2800" b="1" dirty="0" smtClean="0"/>
              <a:t> </a:t>
            </a:r>
            <a:r>
              <a:rPr lang="sv-SE" sz="2800" b="1" dirty="0" err="1" smtClean="0"/>
              <a:t>are</a:t>
            </a:r>
            <a:r>
              <a:rPr lang="sv-SE" sz="2800" b="1" dirty="0" smtClean="0"/>
              <a:t> </a:t>
            </a:r>
            <a:r>
              <a:rPr lang="sv-SE" sz="2800" b="1" dirty="0" err="1" smtClean="0"/>
              <a:t>removed</a:t>
            </a:r>
            <a:r>
              <a:rPr lang="sv-SE" sz="2800" b="1" dirty="0" smtClean="0"/>
              <a:t>?</a:t>
            </a:r>
          </a:p>
          <a:p>
            <a:r>
              <a:rPr lang="sv-SE" sz="2800" b="1" dirty="0" smtClean="0"/>
              <a:t>A full Sovereign Money system is </a:t>
            </a:r>
            <a:r>
              <a:rPr lang="sv-SE" sz="2800" b="1" dirty="0" err="1" smtClean="0"/>
              <a:t>installed</a:t>
            </a:r>
            <a:r>
              <a:rPr lang="sv-SE" sz="2800" b="1" dirty="0" smtClean="0"/>
              <a:t>!</a:t>
            </a:r>
          </a:p>
        </p:txBody>
      </p:sp>
      <p:sp>
        <p:nvSpPr>
          <p:cNvPr id="50" name="Up Arrow 102"/>
          <p:cNvSpPr/>
          <p:nvPr/>
        </p:nvSpPr>
        <p:spPr>
          <a:xfrm rot="6883778" flipV="1">
            <a:off x="3588747" y="2130242"/>
            <a:ext cx="360964" cy="2850338"/>
          </a:xfrm>
          <a:prstGeom prst="upArrow">
            <a:avLst>
              <a:gd name="adj1" fmla="val 43831"/>
              <a:gd name="adj2" fmla="val 53084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481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71" grpId="0" animBg="1"/>
      <p:bldP spid="71" grpId="1" animBg="1"/>
      <p:bldP spid="110" grpId="0" animBg="1"/>
      <p:bldP spid="110" grpId="1" animBg="1"/>
      <p:bldP spid="50" grpId="0" animBg="1"/>
      <p:bldP spid="50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47"/>
          <p:cNvSpPr/>
          <p:nvPr/>
        </p:nvSpPr>
        <p:spPr>
          <a:xfrm>
            <a:off x="1619672" y="3613863"/>
            <a:ext cx="1267968" cy="200781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t" anchorCtr="0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Liabilities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217273" y="3616325"/>
            <a:ext cx="1267968" cy="200805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t" anchorCtr="0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Assets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3262246" y="3701474"/>
            <a:ext cx="1267968" cy="191688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t" anchorCtr="0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Assets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4664645" y="3701474"/>
            <a:ext cx="1267968" cy="191688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t" anchorCtr="0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Liabilities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72" name="Slide Number Placeholder 7"/>
          <p:cNvSpPr txBox="1">
            <a:spLocks/>
          </p:cNvSpPr>
          <p:nvPr/>
        </p:nvSpPr>
        <p:spPr>
          <a:xfrm>
            <a:off x="7008952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sv-SE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F46015A-794F-4AB6-8656-EBDBD02736C6}" type="slidenum">
              <a:rPr lang="en-US" smtClean="0"/>
              <a:pPr/>
              <a:t>8</a:t>
            </a:fld>
            <a:endParaRPr lang="en-US" dirty="0"/>
          </a:p>
        </p:txBody>
      </p:sp>
      <p:grpSp>
        <p:nvGrpSpPr>
          <p:cNvPr id="73" name="Group 72"/>
          <p:cNvGrpSpPr/>
          <p:nvPr/>
        </p:nvGrpSpPr>
        <p:grpSpPr>
          <a:xfrm>
            <a:off x="6228184" y="2251926"/>
            <a:ext cx="2670367" cy="3358024"/>
            <a:chOff x="6222748" y="5155241"/>
            <a:chExt cx="2670367" cy="1508414"/>
          </a:xfrm>
        </p:grpSpPr>
        <p:sp>
          <p:nvSpPr>
            <p:cNvPr id="74" name="Rectangle 73"/>
            <p:cNvSpPr/>
            <p:nvPr/>
          </p:nvSpPr>
          <p:spPr>
            <a:xfrm>
              <a:off x="7625147" y="5155241"/>
              <a:ext cx="1267968" cy="150570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0" rIns="0" bIns="0" rtlCol="0" anchor="t" anchorCtr="0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Liabilities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76" name="Rectangle 75"/>
            <p:cNvSpPr/>
            <p:nvPr/>
          </p:nvSpPr>
          <p:spPr>
            <a:xfrm>
              <a:off x="6222748" y="5155241"/>
              <a:ext cx="1267968" cy="1508414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0" rIns="0" bIns="0" rtlCol="0" anchor="t" anchorCtr="0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Assets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64" name="Straight Arrow Connector 63"/>
          <p:cNvCxnSpPr>
            <a:cxnSpLocks/>
          </p:cNvCxnSpPr>
          <p:nvPr/>
        </p:nvCxnSpPr>
        <p:spPr>
          <a:xfrm>
            <a:off x="2161309" y="2818697"/>
            <a:ext cx="4498354" cy="6923"/>
          </a:xfrm>
          <a:prstGeom prst="straightConnector1">
            <a:avLst/>
          </a:prstGeom>
          <a:ln w="50800">
            <a:solidFill>
              <a:srgbClr val="00B05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6" name="Picture 3" descr="C:\Users\uabalae\AppData\Local\Microsoft\Windows\Temporary Internet Files\Content.IE5\JMQ6NDK7\thumb-People-66.6-11342[1]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9418" y="1496576"/>
            <a:ext cx="771896" cy="713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upp 10"/>
          <p:cNvGrpSpPr/>
          <p:nvPr/>
        </p:nvGrpSpPr>
        <p:grpSpPr>
          <a:xfrm>
            <a:off x="3665992" y="2529235"/>
            <a:ext cx="1828931" cy="674573"/>
            <a:chOff x="3665992" y="2529235"/>
            <a:chExt cx="1828931" cy="674573"/>
          </a:xfrm>
        </p:grpSpPr>
        <p:sp>
          <p:nvSpPr>
            <p:cNvPr id="97" name="Rectangle 96"/>
            <p:cNvSpPr/>
            <p:nvPr/>
          </p:nvSpPr>
          <p:spPr>
            <a:xfrm>
              <a:off x="3665992" y="2529235"/>
              <a:ext cx="1828931" cy="38511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0" rIns="36000" bIns="0" rtlCol="0" anchor="t" anchorCtr="0"/>
            <a:lstStyle/>
            <a:p>
              <a:pPr algn="ctr"/>
              <a:r>
                <a:rPr lang="en-US" sz="1600" b="1" dirty="0" smtClean="0">
                  <a:solidFill>
                    <a:schemeClr val="tx1"/>
                  </a:solidFill>
                </a:rPr>
                <a:t>Transaction account</a:t>
              </a:r>
              <a:endParaRPr lang="en-US" sz="1600" b="1" dirty="0">
                <a:solidFill>
                  <a:schemeClr val="tx1"/>
                </a:solidFill>
              </a:endParaRPr>
            </a:p>
          </p:txBody>
        </p:sp>
        <p:cxnSp>
          <p:nvCxnSpPr>
            <p:cNvPr id="98" name="Straight Connector 97"/>
            <p:cNvCxnSpPr>
              <a:cxnSpLocks/>
            </p:cNvCxnSpPr>
            <p:nvPr/>
          </p:nvCxnSpPr>
          <p:spPr>
            <a:xfrm flipV="1">
              <a:off x="4913406" y="2923690"/>
              <a:ext cx="0" cy="280118"/>
            </a:xfrm>
            <a:prstGeom prst="line">
              <a:avLst/>
            </a:prstGeom>
            <a:ln w="5080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Grupp 9"/>
          <p:cNvGrpSpPr/>
          <p:nvPr/>
        </p:nvGrpSpPr>
        <p:grpSpPr>
          <a:xfrm>
            <a:off x="221751" y="2181421"/>
            <a:ext cx="7222602" cy="1434904"/>
            <a:chOff x="221751" y="2181421"/>
            <a:chExt cx="7222602" cy="1434904"/>
          </a:xfrm>
        </p:grpSpPr>
        <p:sp>
          <p:nvSpPr>
            <p:cNvPr id="60" name="Rectangle 59"/>
            <p:cNvSpPr/>
            <p:nvPr/>
          </p:nvSpPr>
          <p:spPr>
            <a:xfrm>
              <a:off x="1619672" y="2181421"/>
              <a:ext cx="1265651" cy="1431622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0" rIns="0" bIns="0" rtlCol="0" anchor="t" anchorCtr="0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Liabilities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63" name="Rectangle 62"/>
            <p:cNvSpPr/>
            <p:nvPr/>
          </p:nvSpPr>
          <p:spPr>
            <a:xfrm>
              <a:off x="1742208" y="2583047"/>
              <a:ext cx="1016559" cy="36004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0" rIns="36000" bIns="0" rtlCol="0" anchor="t" anchorCtr="0"/>
            <a:lstStyle/>
            <a:p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68" name="Rectangle 67"/>
            <p:cNvSpPr/>
            <p:nvPr/>
          </p:nvSpPr>
          <p:spPr>
            <a:xfrm>
              <a:off x="6279614" y="2554307"/>
              <a:ext cx="1164739" cy="36004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0" rIns="36000" bIns="0" rtlCol="0" anchor="t" anchorCtr="0"/>
            <a:lstStyle/>
            <a:p>
              <a:pPr algn="ctr"/>
              <a:r>
                <a:rPr lang="en-US" sz="1600" b="1" dirty="0">
                  <a:solidFill>
                    <a:schemeClr val="tx1"/>
                  </a:solidFill>
                </a:rPr>
                <a:t>E</a:t>
              </a:r>
              <a:r>
                <a:rPr lang="en-US" sz="1600" b="1" dirty="0" smtClean="0">
                  <a:solidFill>
                    <a:schemeClr val="tx1"/>
                  </a:solidFill>
                </a:rPr>
                <a:t>-krona</a:t>
              </a:r>
              <a:endParaRPr 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56" name="Rectangle 59"/>
            <p:cNvSpPr/>
            <p:nvPr/>
          </p:nvSpPr>
          <p:spPr>
            <a:xfrm>
              <a:off x="221751" y="2184703"/>
              <a:ext cx="1265651" cy="1431622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0" rIns="0" bIns="0" rtlCol="0" anchor="t" anchorCtr="0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Assets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86" name="Group 45"/>
          <p:cNvGrpSpPr/>
          <p:nvPr/>
        </p:nvGrpSpPr>
        <p:grpSpPr>
          <a:xfrm>
            <a:off x="1134559" y="1153123"/>
            <a:ext cx="826210" cy="1128985"/>
            <a:chOff x="1905662" y="1114197"/>
            <a:chExt cx="826210" cy="1128985"/>
          </a:xfrm>
        </p:grpSpPr>
        <p:pic>
          <p:nvPicPr>
            <p:cNvPr id="87" name="Picture 2" descr="C:\Users\uabalae\AppData\Local\Microsoft\Windows\Temporary Internet Files\Content.IE5\0Y1H6CLU\Map_symbol_museum_02[1]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05662" y="1416972"/>
              <a:ext cx="826210" cy="8262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9" name="Picture 3" descr="C:\Users\uabalae\AppData\Local\Microsoft\Windows\Temporary Internet Files\Content.IE5\NA16YP0S\Arms_of_Sweden.svg[1]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83974" y="1114197"/>
              <a:ext cx="269585" cy="5532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99" name="Picture 2" descr="C:\Users\uabalae\AppData\Local\Microsoft\Windows\Temporary Internet Files\Content.IE5\0Y1H6CLU\Map_symbol_museum_02[1]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8823" y="3007073"/>
            <a:ext cx="826210" cy="826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Rectangle 46"/>
          <p:cNvSpPr/>
          <p:nvPr/>
        </p:nvSpPr>
        <p:spPr>
          <a:xfrm>
            <a:off x="1617355" y="5267661"/>
            <a:ext cx="1267968" cy="35069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 anchorCtr="0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Equity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41" name="Rectangle 46"/>
          <p:cNvSpPr/>
          <p:nvPr/>
        </p:nvSpPr>
        <p:spPr>
          <a:xfrm>
            <a:off x="4667623" y="5260361"/>
            <a:ext cx="1264989" cy="34958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 anchorCtr="0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Equity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42" name="Rectangle 46"/>
          <p:cNvSpPr/>
          <p:nvPr/>
        </p:nvSpPr>
        <p:spPr>
          <a:xfrm>
            <a:off x="7630583" y="5254338"/>
            <a:ext cx="1267968" cy="3495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 anchorCtr="0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Equity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58" name="Title 1"/>
          <p:cNvSpPr txBox="1">
            <a:spLocks/>
          </p:cNvSpPr>
          <p:nvPr/>
        </p:nvSpPr>
        <p:spPr>
          <a:xfrm>
            <a:off x="431" y="-1555"/>
            <a:ext cx="4128224" cy="115075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 dirty="0" smtClean="0"/>
              <a:t>30 years paying back the E-conversion credit</a:t>
            </a:r>
            <a:endParaRPr lang="en-US" sz="3200" b="1" dirty="0"/>
          </a:p>
        </p:txBody>
      </p:sp>
      <p:grpSp>
        <p:nvGrpSpPr>
          <p:cNvPr id="59" name="Grupp 58"/>
          <p:cNvGrpSpPr/>
          <p:nvPr/>
        </p:nvGrpSpPr>
        <p:grpSpPr>
          <a:xfrm>
            <a:off x="3601857" y="3253059"/>
            <a:ext cx="2112573" cy="449632"/>
            <a:chOff x="3199890" y="4872506"/>
            <a:chExt cx="2338945" cy="449632"/>
          </a:xfrm>
        </p:grpSpPr>
        <p:sp>
          <p:nvSpPr>
            <p:cNvPr id="61" name="Up Arrow 102"/>
            <p:cNvSpPr/>
            <p:nvPr/>
          </p:nvSpPr>
          <p:spPr>
            <a:xfrm flipV="1">
              <a:off x="3199890" y="4872506"/>
              <a:ext cx="193214" cy="449632"/>
            </a:xfrm>
            <a:prstGeom prst="upArrow">
              <a:avLst>
                <a:gd name="adj1" fmla="val 43831"/>
                <a:gd name="adj2" fmla="val 53084"/>
              </a:avLst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Up Arrow 102"/>
            <p:cNvSpPr/>
            <p:nvPr/>
          </p:nvSpPr>
          <p:spPr>
            <a:xfrm flipV="1">
              <a:off x="5353823" y="4872506"/>
              <a:ext cx="185012" cy="449632"/>
            </a:xfrm>
            <a:prstGeom prst="upArrow">
              <a:avLst>
                <a:gd name="adj1" fmla="val 43831"/>
                <a:gd name="adj2" fmla="val 53084"/>
              </a:avLst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6" name="Grupp 65"/>
          <p:cNvGrpSpPr/>
          <p:nvPr/>
        </p:nvGrpSpPr>
        <p:grpSpPr>
          <a:xfrm>
            <a:off x="431115" y="1724552"/>
            <a:ext cx="2112573" cy="449632"/>
            <a:chOff x="3199890" y="4872506"/>
            <a:chExt cx="2338945" cy="449632"/>
          </a:xfrm>
        </p:grpSpPr>
        <p:sp>
          <p:nvSpPr>
            <p:cNvPr id="69" name="Up Arrow 102"/>
            <p:cNvSpPr/>
            <p:nvPr/>
          </p:nvSpPr>
          <p:spPr>
            <a:xfrm flipV="1">
              <a:off x="3199890" y="4872506"/>
              <a:ext cx="193214" cy="449632"/>
            </a:xfrm>
            <a:prstGeom prst="upArrow">
              <a:avLst>
                <a:gd name="adj1" fmla="val 43831"/>
                <a:gd name="adj2" fmla="val 53084"/>
              </a:avLst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Up Arrow 102"/>
            <p:cNvSpPr/>
            <p:nvPr/>
          </p:nvSpPr>
          <p:spPr>
            <a:xfrm flipV="1">
              <a:off x="5353823" y="4872506"/>
              <a:ext cx="185012" cy="449632"/>
            </a:xfrm>
            <a:prstGeom prst="upArrow">
              <a:avLst>
                <a:gd name="adj1" fmla="val 43831"/>
                <a:gd name="adj2" fmla="val 53084"/>
              </a:avLst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1" name="Grupp 70"/>
          <p:cNvGrpSpPr/>
          <p:nvPr/>
        </p:nvGrpSpPr>
        <p:grpSpPr>
          <a:xfrm>
            <a:off x="247052" y="4546120"/>
            <a:ext cx="5648103" cy="511560"/>
            <a:chOff x="249994" y="4538424"/>
            <a:chExt cx="5648103" cy="511560"/>
          </a:xfrm>
        </p:grpSpPr>
        <p:sp>
          <p:nvSpPr>
            <p:cNvPr id="75" name="Rectangle 100"/>
            <p:cNvSpPr/>
            <p:nvPr/>
          </p:nvSpPr>
          <p:spPr>
            <a:xfrm>
              <a:off x="4695571" y="4575176"/>
              <a:ext cx="1202526" cy="47480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0" rIns="36000" bIns="0" rtlCol="0" anchor="t" anchorCtr="0"/>
            <a:lstStyle/>
            <a:p>
              <a:pPr algn="ctr"/>
              <a:r>
                <a:rPr lang="en-US" sz="1600" b="1" dirty="0" smtClean="0">
                  <a:solidFill>
                    <a:schemeClr val="tx1"/>
                  </a:solidFill>
                </a:rPr>
                <a:t> E-conversion credit</a:t>
              </a:r>
              <a:endParaRPr lang="en-US" sz="1600" b="1" dirty="0">
                <a:solidFill>
                  <a:schemeClr val="tx1"/>
                </a:solidFill>
              </a:endParaRPr>
            </a:p>
          </p:txBody>
        </p:sp>
        <p:cxnSp>
          <p:nvCxnSpPr>
            <p:cNvPr id="77" name="Curved Connector 106"/>
            <p:cNvCxnSpPr/>
            <p:nvPr/>
          </p:nvCxnSpPr>
          <p:spPr>
            <a:xfrm rot="10800000">
              <a:off x="914970" y="4811904"/>
              <a:ext cx="4331688" cy="16951"/>
            </a:xfrm>
            <a:prstGeom prst="curvedConnector3">
              <a:avLst>
                <a:gd name="adj1" fmla="val 50000"/>
              </a:avLst>
            </a:prstGeom>
            <a:ln w="50800">
              <a:solidFill>
                <a:srgbClr val="C00000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Rectangle 100"/>
            <p:cNvSpPr/>
            <p:nvPr/>
          </p:nvSpPr>
          <p:spPr>
            <a:xfrm>
              <a:off x="249994" y="4538424"/>
              <a:ext cx="1202526" cy="47480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0" rIns="36000" bIns="0" rtlCol="0" anchor="t" anchorCtr="0"/>
            <a:lstStyle/>
            <a:p>
              <a:pPr algn="ctr"/>
              <a:r>
                <a:rPr lang="en-US" sz="1600" b="1" dirty="0" smtClean="0">
                  <a:solidFill>
                    <a:schemeClr val="tx1"/>
                  </a:solidFill>
                </a:rPr>
                <a:t> E-conversion loan</a:t>
              </a:r>
              <a:endParaRPr lang="en-US" sz="16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79" name="Grupp 78"/>
          <p:cNvGrpSpPr/>
          <p:nvPr/>
        </p:nvGrpSpPr>
        <p:grpSpPr>
          <a:xfrm>
            <a:off x="1960769" y="2818697"/>
            <a:ext cx="2479175" cy="1581949"/>
            <a:chOff x="1960769" y="2818697"/>
            <a:chExt cx="2479175" cy="1581949"/>
          </a:xfrm>
        </p:grpSpPr>
        <p:cxnSp>
          <p:nvCxnSpPr>
            <p:cNvPr id="80" name="Straight Arrow Connector 25"/>
            <p:cNvCxnSpPr/>
            <p:nvPr/>
          </p:nvCxnSpPr>
          <p:spPr>
            <a:xfrm>
              <a:off x="1960769" y="2818697"/>
              <a:ext cx="1970897" cy="1482498"/>
            </a:xfrm>
            <a:prstGeom prst="straightConnector1">
              <a:avLst/>
            </a:prstGeom>
            <a:ln w="50800" cap="rnd">
              <a:solidFill>
                <a:srgbClr val="00B050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1" name="Rectangle 50"/>
            <p:cNvSpPr/>
            <p:nvPr/>
          </p:nvSpPr>
          <p:spPr>
            <a:xfrm>
              <a:off x="3423385" y="4040606"/>
              <a:ext cx="1016559" cy="360040"/>
            </a:xfrm>
            <a:prstGeom prst="rect">
              <a:avLst/>
            </a:prstGeom>
            <a:noFill/>
            <a:ln cap="rnd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0" rIns="36000" bIns="0" rtlCol="0" anchor="t" anchorCtr="0"/>
            <a:lstStyle/>
            <a:p>
              <a:pPr algn="ctr"/>
              <a:r>
                <a:rPr lang="en-US" sz="1400" b="1" dirty="0" smtClean="0">
                  <a:solidFill>
                    <a:schemeClr val="tx1"/>
                  </a:solidFill>
                </a:rPr>
                <a:t>E-krona</a:t>
              </a:r>
              <a:endParaRPr lang="en-US" sz="14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82" name="Rectangular Callout 104"/>
          <p:cNvSpPr/>
          <p:nvPr/>
        </p:nvSpPr>
        <p:spPr>
          <a:xfrm>
            <a:off x="2647146" y="1279078"/>
            <a:ext cx="2262578" cy="626701"/>
          </a:xfrm>
          <a:prstGeom prst="wedgeRectCallout">
            <a:avLst>
              <a:gd name="adj1" fmla="val -58388"/>
              <a:gd name="adj2" fmla="val 188615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spAutoFit/>
          </a:bodyPr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Citizens dividend keeps inflation at 2%.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84" name="Rectangular Callout 104"/>
          <p:cNvSpPr/>
          <p:nvPr/>
        </p:nvSpPr>
        <p:spPr>
          <a:xfrm>
            <a:off x="620595" y="3362041"/>
            <a:ext cx="1873809" cy="903700"/>
          </a:xfrm>
          <a:prstGeom prst="wedgeRectCallout">
            <a:avLst>
              <a:gd name="adj1" fmla="val 78470"/>
              <a:gd name="adj2" fmla="val 107321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spAutoFit/>
          </a:bodyPr>
          <a:lstStyle/>
          <a:p>
            <a:pPr algn="ctr"/>
            <a:r>
              <a:rPr lang="en-GB" b="1" smtClean="0">
                <a:solidFill>
                  <a:schemeClr val="tx1"/>
                </a:solidFill>
              </a:rPr>
              <a:t>The interest </a:t>
            </a:r>
            <a:r>
              <a:rPr lang="en-GB" b="1">
                <a:solidFill>
                  <a:schemeClr val="tx1"/>
                </a:solidFill>
              </a:rPr>
              <a:t>rate is increased very little every day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85" name="Rectangular Callout 104"/>
          <p:cNvSpPr/>
          <p:nvPr/>
        </p:nvSpPr>
        <p:spPr>
          <a:xfrm>
            <a:off x="6061738" y="3519214"/>
            <a:ext cx="1873809" cy="903700"/>
          </a:xfrm>
          <a:prstGeom prst="wedgeRectCallout">
            <a:avLst>
              <a:gd name="adj1" fmla="val -148229"/>
              <a:gd name="adj2" fmla="val 95793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spAutoFit/>
          </a:bodyPr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Banks choose when to sell assets and pay back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" name="textruta 2"/>
          <p:cNvSpPr txBox="1"/>
          <p:nvPr/>
        </p:nvSpPr>
        <p:spPr>
          <a:xfrm>
            <a:off x="4987797" y="4214"/>
            <a:ext cx="41544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400" b="1" smtClean="0"/>
              <a:t>Asset values, </a:t>
            </a:r>
            <a:r>
              <a:rPr lang="sv-SE" sz="2400" b="1" dirty="0" err="1" smtClean="0"/>
              <a:t>debt</a:t>
            </a:r>
            <a:r>
              <a:rPr lang="sv-SE" sz="2400" b="1" dirty="0" smtClean="0"/>
              <a:t> </a:t>
            </a:r>
            <a:r>
              <a:rPr lang="sv-SE" sz="2400" b="1" dirty="0" err="1" smtClean="0"/>
              <a:t>levels</a:t>
            </a:r>
            <a:r>
              <a:rPr lang="sv-SE" sz="2400" b="1" dirty="0" smtClean="0"/>
              <a:t> and stock </a:t>
            </a:r>
            <a:r>
              <a:rPr lang="sv-SE" sz="2400" b="1" dirty="0" err="1" smtClean="0"/>
              <a:t>of</a:t>
            </a:r>
            <a:r>
              <a:rPr lang="sv-SE" sz="2400" b="1" dirty="0" smtClean="0"/>
              <a:t> money </a:t>
            </a:r>
            <a:r>
              <a:rPr lang="sv-SE" sz="2400" b="1" dirty="0" err="1" smtClean="0"/>
              <a:t>shrinks</a:t>
            </a:r>
            <a:r>
              <a:rPr lang="sv-SE" sz="2400" b="1" dirty="0" smtClean="0"/>
              <a:t>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400" b="1" smtClean="0"/>
              <a:t>Stable financial system all the way.</a:t>
            </a:r>
            <a:endParaRPr lang="sv-SE" sz="2400" b="1" dirty="0"/>
          </a:p>
        </p:txBody>
      </p:sp>
    </p:spTree>
    <p:extLst>
      <p:ext uri="{BB962C8B-B14F-4D97-AF65-F5344CB8AC3E}">
        <p14:creationId xmlns:p14="http://schemas.microsoft.com/office/powerpoint/2010/main" val="2520198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82" grpId="0" animBg="1"/>
      <p:bldP spid="84" grpId="0" animBg="1"/>
      <p:bldP spid="8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47"/>
          <p:cNvSpPr/>
          <p:nvPr/>
        </p:nvSpPr>
        <p:spPr>
          <a:xfrm>
            <a:off x="1619672" y="3613863"/>
            <a:ext cx="1267968" cy="200781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t" anchorCtr="0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Liabilities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217273" y="3616325"/>
            <a:ext cx="1267968" cy="200805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t" anchorCtr="0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Assets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3262246" y="3701474"/>
            <a:ext cx="1267968" cy="191688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t" anchorCtr="0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Assets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4664645" y="3701474"/>
            <a:ext cx="1267968" cy="191688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t" anchorCtr="0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Liabilities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72" name="Slide Number Placeholder 7"/>
          <p:cNvSpPr txBox="1">
            <a:spLocks/>
          </p:cNvSpPr>
          <p:nvPr/>
        </p:nvSpPr>
        <p:spPr>
          <a:xfrm>
            <a:off x="7008952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sv-SE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F46015A-794F-4AB6-8656-EBDBD02736C6}" type="slidenum">
              <a:rPr lang="en-US" smtClean="0"/>
              <a:pPr/>
              <a:t>9</a:t>
            </a:fld>
            <a:endParaRPr lang="en-US" dirty="0"/>
          </a:p>
        </p:txBody>
      </p:sp>
      <p:grpSp>
        <p:nvGrpSpPr>
          <p:cNvPr id="73" name="Group 72"/>
          <p:cNvGrpSpPr/>
          <p:nvPr/>
        </p:nvGrpSpPr>
        <p:grpSpPr>
          <a:xfrm>
            <a:off x="6228184" y="2251926"/>
            <a:ext cx="2670367" cy="3358024"/>
            <a:chOff x="6222748" y="5155241"/>
            <a:chExt cx="2670367" cy="1508414"/>
          </a:xfrm>
        </p:grpSpPr>
        <p:sp>
          <p:nvSpPr>
            <p:cNvPr id="74" name="Rectangle 73"/>
            <p:cNvSpPr/>
            <p:nvPr/>
          </p:nvSpPr>
          <p:spPr>
            <a:xfrm>
              <a:off x="7625147" y="5155241"/>
              <a:ext cx="1267968" cy="150570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0" rIns="0" bIns="0" rtlCol="0" anchor="t" anchorCtr="0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Liabilities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76" name="Rectangle 75"/>
            <p:cNvSpPr/>
            <p:nvPr/>
          </p:nvSpPr>
          <p:spPr>
            <a:xfrm>
              <a:off x="6222748" y="5155241"/>
              <a:ext cx="1267968" cy="1508414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0" rIns="0" bIns="0" rtlCol="0" anchor="t" anchorCtr="0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Assets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64" name="Straight Arrow Connector 63"/>
          <p:cNvCxnSpPr>
            <a:cxnSpLocks/>
          </p:cNvCxnSpPr>
          <p:nvPr/>
        </p:nvCxnSpPr>
        <p:spPr>
          <a:xfrm>
            <a:off x="2161309" y="2818697"/>
            <a:ext cx="4498354" cy="6923"/>
          </a:xfrm>
          <a:prstGeom prst="straightConnector1">
            <a:avLst/>
          </a:prstGeom>
          <a:ln w="50800">
            <a:solidFill>
              <a:srgbClr val="00B05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6" name="Picture 3" descr="C:\Users\uabalae\AppData\Local\Microsoft\Windows\Temporary Internet Files\Content.IE5\JMQ6NDK7\thumb-People-66.6-11342[1]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9418" y="1496576"/>
            <a:ext cx="771896" cy="713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upp 10"/>
          <p:cNvGrpSpPr/>
          <p:nvPr/>
        </p:nvGrpSpPr>
        <p:grpSpPr>
          <a:xfrm>
            <a:off x="3665992" y="2529235"/>
            <a:ext cx="1828931" cy="674573"/>
            <a:chOff x="3665992" y="2529235"/>
            <a:chExt cx="1828931" cy="674573"/>
          </a:xfrm>
        </p:grpSpPr>
        <p:sp>
          <p:nvSpPr>
            <p:cNvPr id="97" name="Rectangle 96"/>
            <p:cNvSpPr/>
            <p:nvPr/>
          </p:nvSpPr>
          <p:spPr>
            <a:xfrm>
              <a:off x="3665992" y="2529235"/>
              <a:ext cx="1828931" cy="38511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0" rIns="36000" bIns="0" rtlCol="0" anchor="t" anchorCtr="0"/>
            <a:lstStyle/>
            <a:p>
              <a:pPr algn="ctr"/>
              <a:r>
                <a:rPr lang="en-US" sz="1600" b="1" dirty="0" smtClean="0">
                  <a:solidFill>
                    <a:schemeClr val="tx1"/>
                  </a:solidFill>
                </a:rPr>
                <a:t>Transaction account</a:t>
              </a:r>
              <a:endParaRPr lang="en-US" sz="1600" b="1" dirty="0">
                <a:solidFill>
                  <a:schemeClr val="tx1"/>
                </a:solidFill>
              </a:endParaRPr>
            </a:p>
          </p:txBody>
        </p:sp>
        <p:cxnSp>
          <p:nvCxnSpPr>
            <p:cNvPr id="98" name="Straight Connector 97"/>
            <p:cNvCxnSpPr>
              <a:cxnSpLocks/>
            </p:cNvCxnSpPr>
            <p:nvPr/>
          </p:nvCxnSpPr>
          <p:spPr>
            <a:xfrm flipV="1">
              <a:off x="4913406" y="2923690"/>
              <a:ext cx="0" cy="280118"/>
            </a:xfrm>
            <a:prstGeom prst="line">
              <a:avLst/>
            </a:prstGeom>
            <a:ln w="5080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Grupp 9"/>
          <p:cNvGrpSpPr/>
          <p:nvPr/>
        </p:nvGrpSpPr>
        <p:grpSpPr>
          <a:xfrm>
            <a:off x="221751" y="2181421"/>
            <a:ext cx="7222602" cy="1434904"/>
            <a:chOff x="221751" y="2181421"/>
            <a:chExt cx="7222602" cy="1434904"/>
          </a:xfrm>
        </p:grpSpPr>
        <p:sp>
          <p:nvSpPr>
            <p:cNvPr id="60" name="Rectangle 59"/>
            <p:cNvSpPr/>
            <p:nvPr/>
          </p:nvSpPr>
          <p:spPr>
            <a:xfrm>
              <a:off x="1619672" y="2181421"/>
              <a:ext cx="1265651" cy="1431622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0" rIns="0" bIns="0" rtlCol="0" anchor="t" anchorCtr="0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Liabilities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63" name="Rectangle 62"/>
            <p:cNvSpPr/>
            <p:nvPr/>
          </p:nvSpPr>
          <p:spPr>
            <a:xfrm>
              <a:off x="1742208" y="2583047"/>
              <a:ext cx="1016559" cy="36004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0" rIns="36000" bIns="0" rtlCol="0" anchor="t" anchorCtr="0"/>
            <a:lstStyle/>
            <a:p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68" name="Rectangle 67"/>
            <p:cNvSpPr/>
            <p:nvPr/>
          </p:nvSpPr>
          <p:spPr>
            <a:xfrm>
              <a:off x="6279614" y="2554307"/>
              <a:ext cx="1164739" cy="36004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0" rIns="36000" bIns="0" rtlCol="0" anchor="t" anchorCtr="0"/>
            <a:lstStyle/>
            <a:p>
              <a:pPr algn="ctr"/>
              <a:r>
                <a:rPr lang="en-US" sz="1600" b="1" dirty="0" smtClean="0">
                  <a:solidFill>
                    <a:schemeClr val="tx1"/>
                  </a:solidFill>
                </a:rPr>
                <a:t>E-krona</a:t>
              </a:r>
              <a:endParaRPr 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56" name="Rectangle 59"/>
            <p:cNvSpPr/>
            <p:nvPr/>
          </p:nvSpPr>
          <p:spPr>
            <a:xfrm>
              <a:off x="221751" y="2184703"/>
              <a:ext cx="1265651" cy="1431622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0" rIns="0" bIns="0" rtlCol="0" anchor="t" anchorCtr="0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Assets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86" name="Group 45"/>
          <p:cNvGrpSpPr/>
          <p:nvPr/>
        </p:nvGrpSpPr>
        <p:grpSpPr>
          <a:xfrm>
            <a:off x="1134559" y="1153123"/>
            <a:ext cx="826210" cy="1128985"/>
            <a:chOff x="1905662" y="1114197"/>
            <a:chExt cx="826210" cy="1128985"/>
          </a:xfrm>
        </p:grpSpPr>
        <p:pic>
          <p:nvPicPr>
            <p:cNvPr id="87" name="Picture 2" descr="C:\Users\uabalae\AppData\Local\Microsoft\Windows\Temporary Internet Files\Content.IE5\0Y1H6CLU\Map_symbol_museum_02[1]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05662" y="1416972"/>
              <a:ext cx="826210" cy="8262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9" name="Picture 3" descr="C:\Users\uabalae\AppData\Local\Microsoft\Windows\Temporary Internet Files\Content.IE5\NA16YP0S\Arms_of_Sweden.svg[1]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83974" y="1114197"/>
              <a:ext cx="269585" cy="5532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99" name="Picture 2" descr="C:\Users\uabalae\AppData\Local\Microsoft\Windows\Temporary Internet Files\Content.IE5\0Y1H6CLU\Map_symbol_museum_02[1]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8823" y="3007073"/>
            <a:ext cx="826210" cy="826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Rectangle 46"/>
          <p:cNvSpPr/>
          <p:nvPr/>
        </p:nvSpPr>
        <p:spPr>
          <a:xfrm>
            <a:off x="1617355" y="5267661"/>
            <a:ext cx="1267968" cy="35069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 anchorCtr="0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Equity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41" name="Rectangle 46"/>
          <p:cNvSpPr/>
          <p:nvPr/>
        </p:nvSpPr>
        <p:spPr>
          <a:xfrm>
            <a:off x="4667623" y="5260361"/>
            <a:ext cx="1264989" cy="34958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 anchorCtr="0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Equity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42" name="Rectangle 46"/>
          <p:cNvSpPr/>
          <p:nvPr/>
        </p:nvSpPr>
        <p:spPr>
          <a:xfrm>
            <a:off x="7630583" y="5254338"/>
            <a:ext cx="1267968" cy="3495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 anchorCtr="0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Equity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52" name="Title 1"/>
          <p:cNvSpPr txBox="1">
            <a:spLocks/>
          </p:cNvSpPr>
          <p:nvPr/>
        </p:nvSpPr>
        <p:spPr>
          <a:xfrm>
            <a:off x="-36512" y="44625"/>
            <a:ext cx="3156230" cy="1062847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b="1" dirty="0" smtClean="0"/>
              <a:t>After 30 years, no E-conversion credit.</a:t>
            </a:r>
            <a:endParaRPr lang="en-US" sz="2800" b="1" dirty="0"/>
          </a:p>
        </p:txBody>
      </p:sp>
      <p:grpSp>
        <p:nvGrpSpPr>
          <p:cNvPr id="55" name="Grupp 54"/>
          <p:cNvGrpSpPr/>
          <p:nvPr/>
        </p:nvGrpSpPr>
        <p:grpSpPr>
          <a:xfrm>
            <a:off x="3423385" y="4801901"/>
            <a:ext cx="5430345" cy="373291"/>
            <a:chOff x="374239" y="5445225"/>
            <a:chExt cx="5430345" cy="373291"/>
          </a:xfrm>
        </p:grpSpPr>
        <p:sp>
          <p:nvSpPr>
            <p:cNvPr id="58" name="Rectangle 100"/>
            <p:cNvSpPr/>
            <p:nvPr/>
          </p:nvSpPr>
          <p:spPr>
            <a:xfrm>
              <a:off x="4788024" y="5445225"/>
              <a:ext cx="1016560" cy="37329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0" rIns="36000" bIns="0" rtlCol="0" anchor="t" anchorCtr="0"/>
            <a:lstStyle/>
            <a:p>
              <a:pPr algn="ctr"/>
              <a:r>
                <a:rPr lang="en-US" sz="1400" b="1" dirty="0" smtClean="0">
                  <a:solidFill>
                    <a:schemeClr val="tx1"/>
                  </a:solidFill>
                </a:rPr>
                <a:t> Debt X %</a:t>
              </a:r>
              <a:endParaRPr lang="en-US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59" name="Rectangle 101"/>
            <p:cNvSpPr/>
            <p:nvPr/>
          </p:nvSpPr>
          <p:spPr>
            <a:xfrm>
              <a:off x="374239" y="5445225"/>
              <a:ext cx="1021329" cy="37329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0" rIns="36000" bIns="0" rtlCol="0" anchor="t" anchorCtr="0"/>
            <a:lstStyle/>
            <a:p>
              <a:pPr algn="ctr"/>
              <a:r>
                <a:rPr lang="en-US" sz="1400" b="1" dirty="0" smtClean="0">
                  <a:solidFill>
                    <a:schemeClr val="tx1"/>
                  </a:solidFill>
                </a:rPr>
                <a:t>Loan X %</a:t>
              </a:r>
              <a:endParaRPr lang="en-US" sz="1400" b="1" dirty="0">
                <a:solidFill>
                  <a:schemeClr val="tx1"/>
                </a:solidFill>
              </a:endParaRPr>
            </a:p>
          </p:txBody>
        </p:sp>
        <p:cxnSp>
          <p:nvCxnSpPr>
            <p:cNvPr id="65" name="Curved Connector 106"/>
            <p:cNvCxnSpPr/>
            <p:nvPr/>
          </p:nvCxnSpPr>
          <p:spPr>
            <a:xfrm rot="10800000">
              <a:off x="914719" y="5681949"/>
              <a:ext cx="4349385" cy="1"/>
            </a:xfrm>
            <a:prstGeom prst="curvedConnector3">
              <a:avLst>
                <a:gd name="adj1" fmla="val 50000"/>
              </a:avLst>
            </a:prstGeom>
            <a:ln w="50800">
              <a:solidFill>
                <a:srgbClr val="C00000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Grupp 1"/>
          <p:cNvGrpSpPr/>
          <p:nvPr/>
        </p:nvGrpSpPr>
        <p:grpSpPr>
          <a:xfrm>
            <a:off x="4719753" y="4302654"/>
            <a:ext cx="2733409" cy="437440"/>
            <a:chOff x="4719753" y="4193794"/>
            <a:chExt cx="2733409" cy="437440"/>
          </a:xfrm>
        </p:grpSpPr>
        <p:grpSp>
          <p:nvGrpSpPr>
            <p:cNvPr id="66" name="Group 37"/>
            <p:cNvGrpSpPr/>
            <p:nvPr/>
          </p:nvGrpSpPr>
          <p:grpSpPr>
            <a:xfrm>
              <a:off x="4719753" y="4193794"/>
              <a:ext cx="2733409" cy="437440"/>
              <a:chOff x="4712779" y="5077941"/>
              <a:chExt cx="2733409" cy="367283"/>
            </a:xfrm>
          </p:grpSpPr>
          <p:sp>
            <p:nvSpPr>
              <p:cNvPr id="67" name="Rectangle 79"/>
              <p:cNvSpPr/>
              <p:nvPr/>
            </p:nvSpPr>
            <p:spPr>
              <a:xfrm>
                <a:off x="4712779" y="5077941"/>
                <a:ext cx="1202018" cy="36004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/>
                <a:endParaRPr lang="en-US" sz="12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9" name="Rectangle 80"/>
              <p:cNvSpPr/>
              <p:nvPr/>
            </p:nvSpPr>
            <p:spPr>
              <a:xfrm>
                <a:off x="6245206" y="5085184"/>
                <a:ext cx="1200982" cy="36004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t" anchorCtr="0"/>
              <a:lstStyle/>
              <a:p>
                <a:pPr algn="ctr"/>
                <a:r>
                  <a:rPr lang="en-US" sz="1400" b="1" dirty="0" smtClean="0">
                    <a:solidFill>
                      <a:schemeClr val="tx1"/>
                    </a:solidFill>
                  </a:rPr>
                  <a:t>Time deposits </a:t>
                </a:r>
                <a:endParaRPr lang="en-US" sz="1200" b="1" dirty="0">
                  <a:solidFill>
                    <a:schemeClr val="tx1"/>
                  </a:solidFill>
                </a:endParaRPr>
              </a:p>
            </p:txBody>
          </p:sp>
        </p:grpSp>
        <p:cxnSp>
          <p:nvCxnSpPr>
            <p:cNvPr id="80" name="Straight Arrow Connector 81"/>
            <p:cNvCxnSpPr/>
            <p:nvPr/>
          </p:nvCxnSpPr>
          <p:spPr>
            <a:xfrm>
              <a:off x="5272275" y="4456035"/>
              <a:ext cx="1584176" cy="0"/>
            </a:xfrm>
            <a:prstGeom prst="straightConnector1">
              <a:avLst/>
            </a:prstGeom>
            <a:ln w="50800">
              <a:solidFill>
                <a:srgbClr val="9571FB"/>
              </a:solidFill>
              <a:prstDash val="dash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1" name="Grupp 80"/>
          <p:cNvGrpSpPr/>
          <p:nvPr/>
        </p:nvGrpSpPr>
        <p:grpSpPr>
          <a:xfrm>
            <a:off x="1960769" y="2818697"/>
            <a:ext cx="2479175" cy="1581949"/>
            <a:chOff x="1960769" y="2818697"/>
            <a:chExt cx="2479175" cy="1581949"/>
          </a:xfrm>
        </p:grpSpPr>
        <p:cxnSp>
          <p:nvCxnSpPr>
            <p:cNvPr id="82" name="Straight Arrow Connector 25"/>
            <p:cNvCxnSpPr/>
            <p:nvPr/>
          </p:nvCxnSpPr>
          <p:spPr>
            <a:xfrm>
              <a:off x="1960769" y="2818697"/>
              <a:ext cx="1970897" cy="1482498"/>
            </a:xfrm>
            <a:prstGeom prst="straightConnector1">
              <a:avLst/>
            </a:prstGeom>
            <a:ln w="50800" cap="rnd">
              <a:solidFill>
                <a:srgbClr val="00B050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Rectangle 50"/>
            <p:cNvSpPr/>
            <p:nvPr/>
          </p:nvSpPr>
          <p:spPr>
            <a:xfrm>
              <a:off x="3423385" y="4040606"/>
              <a:ext cx="1016559" cy="360040"/>
            </a:xfrm>
            <a:prstGeom prst="rect">
              <a:avLst/>
            </a:prstGeom>
            <a:noFill/>
            <a:ln cap="rnd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0" rIns="36000" bIns="0" rtlCol="0" anchor="t" anchorCtr="0"/>
            <a:lstStyle/>
            <a:p>
              <a:pPr algn="ctr"/>
              <a:r>
                <a:rPr lang="en-US" sz="1400" b="1" dirty="0" smtClean="0">
                  <a:solidFill>
                    <a:schemeClr val="tx1"/>
                  </a:solidFill>
                </a:rPr>
                <a:t>E-krona</a:t>
              </a:r>
              <a:endParaRPr lang="en-US" sz="14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3" name="textruta 2"/>
          <p:cNvSpPr txBox="1"/>
          <p:nvPr/>
        </p:nvSpPr>
        <p:spPr>
          <a:xfrm>
            <a:off x="3355536" y="17539"/>
            <a:ext cx="579416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800" b="1" dirty="0" err="1" smtClean="0"/>
              <a:t>What</a:t>
            </a:r>
            <a:r>
              <a:rPr lang="sv-SE" sz="2800" b="1" dirty="0" smtClean="0"/>
              <a:t> </a:t>
            </a:r>
            <a:r>
              <a:rPr lang="sv-SE" sz="2800" b="1" dirty="0" err="1" smtClean="0"/>
              <a:t>happend</a:t>
            </a:r>
            <a:r>
              <a:rPr lang="sv-SE" sz="2800" b="1" dirty="0" smtClean="0"/>
              <a:t> </a:t>
            </a:r>
            <a:r>
              <a:rPr lang="sv-SE" sz="2800" b="1" dirty="0" err="1" smtClean="0"/>
              <a:t>with</a:t>
            </a:r>
            <a:r>
              <a:rPr lang="sv-SE" sz="2800" b="1" dirty="0" smtClean="0"/>
              <a:t> </a:t>
            </a:r>
            <a:r>
              <a:rPr lang="sv-SE" sz="2800" b="1" dirty="0" err="1" smtClean="0"/>
              <a:t>debts</a:t>
            </a:r>
            <a:r>
              <a:rPr lang="sv-SE" sz="2800" b="1" dirty="0" smtClean="0"/>
              <a:t> and </a:t>
            </a:r>
            <a:r>
              <a:rPr lang="sv-SE" sz="2800" b="1" dirty="0" err="1" smtClean="0"/>
              <a:t>time</a:t>
            </a:r>
            <a:r>
              <a:rPr lang="sv-SE" sz="2800" b="1" dirty="0" smtClean="0"/>
              <a:t> </a:t>
            </a:r>
            <a:r>
              <a:rPr lang="sv-SE" sz="2800" b="1" dirty="0" err="1" smtClean="0"/>
              <a:t>deposits</a:t>
            </a:r>
            <a:r>
              <a:rPr lang="sv-SE" sz="2800" b="1" dirty="0" smtClean="0"/>
              <a:t>?</a:t>
            </a:r>
          </a:p>
          <a:p>
            <a:r>
              <a:rPr lang="sv-SE" sz="2800" b="1" dirty="0" smtClean="0"/>
              <a:t>No </a:t>
            </a:r>
            <a:r>
              <a:rPr lang="sv-SE" sz="2800" b="1" dirty="0" err="1" smtClean="0"/>
              <a:t>change</a:t>
            </a:r>
            <a:r>
              <a:rPr lang="sv-SE" sz="2800" b="1" dirty="0" smtClean="0"/>
              <a:t> at all.</a:t>
            </a:r>
          </a:p>
          <a:p>
            <a:r>
              <a:rPr lang="sv-SE" sz="2800" b="1" dirty="0" err="1" smtClean="0"/>
              <a:t>Except</a:t>
            </a:r>
            <a:r>
              <a:rPr lang="sv-SE" sz="2800" b="1" dirty="0" smtClean="0"/>
              <a:t> </a:t>
            </a:r>
            <a:r>
              <a:rPr lang="sv-SE" sz="2800" b="1" dirty="0" err="1" smtClean="0"/>
              <a:t>that</a:t>
            </a:r>
            <a:r>
              <a:rPr lang="sv-SE" sz="2800" b="1" dirty="0" smtClean="0"/>
              <a:t> banks do not</a:t>
            </a:r>
            <a:br>
              <a:rPr lang="sv-SE" sz="2800" b="1" dirty="0" smtClean="0"/>
            </a:br>
            <a:r>
              <a:rPr lang="sv-SE" sz="2800" b="1" dirty="0" err="1" smtClean="0"/>
              <a:t>create</a:t>
            </a:r>
            <a:r>
              <a:rPr lang="sv-SE" sz="2800" b="1" dirty="0" smtClean="0"/>
              <a:t> money </a:t>
            </a:r>
            <a:r>
              <a:rPr lang="sv-SE" sz="2800" b="1" dirty="0" err="1" smtClean="0"/>
              <a:t>anymore</a:t>
            </a:r>
            <a:r>
              <a:rPr lang="sv-SE" sz="2800" b="1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65013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hape 36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168561" y="1603591"/>
            <a:ext cx="5975439" cy="321919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Shape 366"/>
          <p:cNvSpPr txBox="1">
            <a:spLocks/>
          </p:cNvSpPr>
          <p:nvPr/>
        </p:nvSpPr>
        <p:spPr>
          <a:xfrm>
            <a:off x="-215815" y="2610512"/>
            <a:ext cx="5112568" cy="134793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b" anchorCtr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Clr>
                <a:schemeClr val="dk1"/>
              </a:buClr>
              <a:buSzPts val="4800"/>
              <a:buFont typeface="Arial"/>
              <a:buNone/>
            </a:pPr>
            <a:r>
              <a:rPr lang="en-GB" sz="4800" b="1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Thanks for your attention!</a:t>
            </a:r>
            <a:endParaRPr lang="en-GB" sz="48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" name="Picture 6" descr="Positiva Pengar symbol_color_rgb.ai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9128" y="5810865"/>
            <a:ext cx="980806" cy="896437"/>
          </a:xfrm>
          <a:prstGeom prst="rect">
            <a:avLst/>
          </a:prstGeom>
        </p:spPr>
      </p:pic>
      <p:pic>
        <p:nvPicPr>
          <p:cNvPr id="7" name="Picture 4" descr="Picture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5938684"/>
            <a:ext cx="3356919" cy="66569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5988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90A7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P logo_white+green_rgb.ai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5716" y="2301612"/>
            <a:ext cx="6314967" cy="2062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4874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60444</TotalTime>
  <Words>1646</Words>
  <Application>Microsoft Office PowerPoint</Application>
  <PresentationFormat>Bildspel på skärmen (4:3)</PresentationFormat>
  <Paragraphs>300</Paragraphs>
  <Slides>11</Slides>
  <Notes>9</Notes>
  <HiddenSlides>0</HiddenSlides>
  <MMClips>0</MMClips>
  <ScaleCrop>false</ScaleCrop>
  <HeadingPairs>
    <vt:vector size="6" baseType="variant">
      <vt:variant>
        <vt:lpstr>Använt teckensnitt</vt:lpstr>
      </vt:variant>
      <vt:variant>
        <vt:i4>2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A proposal for a Smooth transition to Sovereign Money.</vt:lpstr>
      <vt:lpstr>Monetary system of today.</vt:lpstr>
      <vt:lpstr>E-kronas in today’s system</vt:lpstr>
      <vt:lpstr>Riksbank emits new money</vt:lpstr>
      <vt:lpstr>Money transferred  to E-krona accounts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Grodan</dc:creator>
  <cp:lastModifiedBy>Lars Alaeus</cp:lastModifiedBy>
  <cp:revision>430</cp:revision>
  <dcterms:created xsi:type="dcterms:W3CDTF">2019-03-19T11:00:11Z</dcterms:created>
  <dcterms:modified xsi:type="dcterms:W3CDTF">2019-06-14T20:50:06Z</dcterms:modified>
</cp:coreProperties>
</file>