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81" r:id="rId2"/>
    <p:sldId id="382" r:id="rId3"/>
    <p:sldId id="389" r:id="rId4"/>
    <p:sldId id="391" r:id="rId5"/>
    <p:sldId id="387" r:id="rId6"/>
    <p:sldId id="388" r:id="rId7"/>
    <p:sldId id="393" r:id="rId8"/>
    <p:sldId id="394" r:id="rId9"/>
    <p:sldId id="395" r:id="rId10"/>
    <p:sldId id="397" r:id="rId11"/>
    <p:sldId id="396" r:id="rId12"/>
    <p:sldId id="398" r:id="rId13"/>
    <p:sldId id="392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75" d="100"/>
          <a:sy n="75" d="100"/>
        </p:scale>
        <p:origin x="67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2">
    <p:bg>
      <p:bgPr>
        <a:solidFill>
          <a:srgbClr val="005A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SBF_3rad_VIT">
            <a:extLst>
              <a:ext uri="{FF2B5EF4-FFF2-40B4-BE49-F238E27FC236}">
                <a16:creationId xmlns:a16="http://schemas.microsoft.com/office/drawing/2014/main" id="{97113017-60C6-499D-9A03-FFA0444BF3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091" y="5793152"/>
            <a:ext cx="1761015" cy="4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DDF8D4DF-28AB-4D88-A30E-4A5C59ACB197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2057399" y="1176334"/>
            <a:ext cx="8609227" cy="133985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70000"/>
              </a:lnSpc>
              <a:defRPr sz="42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sv-SE" altLang="sv-SE" noProof="0" dirty="0"/>
              <a:t>Presentation titel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B1B2A63C-B140-4F6E-AEDD-8860E134C18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057400" y="2744786"/>
            <a:ext cx="4038600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 cap="all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sv-SE" altLang="sv-SE" noProof="0" dirty="0"/>
              <a:t>Datum</a:t>
            </a:r>
          </a:p>
          <a:p>
            <a:pPr lvl="0"/>
            <a:r>
              <a:rPr lang="sv-SE" altLang="sv-SE" noProof="0" dirty="0"/>
              <a:t>Förnamn Efternamn 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1EBAC4C-6526-4CFF-B313-029333EC1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33" b="54074"/>
          <a:stretch/>
        </p:blipFill>
        <p:spPr>
          <a:xfrm>
            <a:off x="4944353" y="3176835"/>
            <a:ext cx="7247647" cy="3681165"/>
          </a:xfrm>
          <a:prstGeom prst="rect">
            <a:avLst/>
          </a:prstGeom>
          <a:noFill/>
        </p:spPr>
      </p:pic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1FBBFEA-E08C-4367-96EC-25DA31C4A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2E54AC-1EA5-4DCE-86A8-752019F9D3BC}" type="datetime1">
              <a:rPr lang="en-GB" smtClean="0"/>
              <a:t>14/06/2019</a:t>
            </a:fld>
            <a:endParaRPr lang="en-GB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CF6EE846-77B9-4789-9F7C-D8A4A9F5B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A2B7B17-3309-4928-8DA9-5A250F5D0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681825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720">
          <p15:clr>
            <a:srgbClr val="FBAE40"/>
          </p15:clr>
        </p15:guide>
        <p15:guide id="4" pos="9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3">
    <p:bg>
      <p:bgPr>
        <a:solidFill>
          <a:srgbClr val="005A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DDF8D4DF-28AB-4D88-A30E-4A5C59ACB197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2057399" y="1176334"/>
            <a:ext cx="8609227" cy="133985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70000"/>
              </a:lnSpc>
              <a:defRPr sz="42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sv-SE" altLang="sv-SE" noProof="0" dirty="0"/>
              <a:t>Presentation titel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B1B2A63C-B140-4F6E-AEDD-8860E134C18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057400" y="2744786"/>
            <a:ext cx="4038600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 cap="all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sv-SE" altLang="sv-SE" noProof="0" dirty="0"/>
              <a:t>Datum</a:t>
            </a:r>
          </a:p>
          <a:p>
            <a:pPr lvl="0"/>
            <a:r>
              <a:rPr lang="sv-SE" altLang="sv-SE" noProof="0" dirty="0"/>
              <a:t>Förnamn Efternamn 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A166A3A-6624-483D-984F-98834AF009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" t="34" r="9148" b="54030"/>
          <a:stretch/>
        </p:blipFill>
        <p:spPr>
          <a:xfrm>
            <a:off x="4942800" y="3178800"/>
            <a:ext cx="7249200" cy="3682800"/>
          </a:xfrm>
          <a:prstGeom prst="rect">
            <a:avLst/>
          </a:prstGeom>
          <a:noFill/>
        </p:spPr>
      </p:pic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806B2F3-4E04-451C-BA81-3153816AE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C1C7D8-F806-49A6-88E6-9478E7597EB4}" type="datetime1">
              <a:rPr lang="en-GB" smtClean="0"/>
              <a:t>14/06/2019</a:t>
            </a:fld>
            <a:endParaRPr lang="en-GB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1995846C-7FCD-4874-8113-F0EB02FC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269D153B-AC60-4B41-89CB-CDD34A1D5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9" name="Picture 7" descr="SBF_3rad_VIT">
            <a:extLst>
              <a:ext uri="{FF2B5EF4-FFF2-40B4-BE49-F238E27FC236}">
                <a16:creationId xmlns:a16="http://schemas.microsoft.com/office/drawing/2014/main" id="{E411EA3B-BCC0-4AF8-862F-8E2312DC7A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091" y="5793152"/>
            <a:ext cx="1761015" cy="4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0558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720">
          <p15:clr>
            <a:srgbClr val="FBAE40"/>
          </p15:clr>
        </p15:guide>
        <p15:guide id="4" pos="9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D733A6E4-1962-4D43-9C78-9CE80D8DC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" t="34" r="9148" b="54030"/>
          <a:stretch/>
        </p:blipFill>
        <p:spPr>
          <a:xfrm>
            <a:off x="4942800" y="3178800"/>
            <a:ext cx="7249200" cy="3682800"/>
          </a:xfrm>
          <a:prstGeom prst="rect">
            <a:avLst/>
          </a:prstGeom>
          <a:noFill/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EF6C743A-40A1-465E-9A75-968A49AECEB2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2057400" y="1176334"/>
            <a:ext cx="8153400" cy="133985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70000"/>
              </a:lnSpc>
              <a:defRPr sz="42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sv-SE" altLang="sv-SE" noProof="0" dirty="0"/>
              <a:t>Avsnitt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A0403904-8076-415E-AF7D-CEB1294AF930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057400" y="2744786"/>
            <a:ext cx="4038600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 cap="all" baseline="0">
                <a:solidFill>
                  <a:srgbClr val="81828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sv-SE" altLang="sv-SE" noProof="0" dirty="0"/>
              <a:t>Valfritt: Presentation titel</a:t>
            </a:r>
          </a:p>
        </p:txBody>
      </p:sp>
      <p:sp>
        <p:nvSpPr>
          <p:cNvPr id="19" name="Platshållare för datum 18">
            <a:extLst>
              <a:ext uri="{FF2B5EF4-FFF2-40B4-BE49-F238E27FC236}">
                <a16:creationId xmlns:a16="http://schemas.microsoft.com/office/drawing/2014/main" id="{560C1838-F264-4AFC-99BB-C643962B8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F4B4-1235-4E47-99D7-B06323C03751}" type="datetime1">
              <a:rPr lang="en-GB" smtClean="0"/>
              <a:t>14/06/2019</a:t>
            </a:fld>
            <a:endParaRPr lang="en-GB" dirty="0"/>
          </a:p>
        </p:txBody>
      </p:sp>
      <p:sp>
        <p:nvSpPr>
          <p:cNvPr id="20" name="Platshållare för sidfot 19">
            <a:extLst>
              <a:ext uri="{FF2B5EF4-FFF2-40B4-BE49-F238E27FC236}">
                <a16:creationId xmlns:a16="http://schemas.microsoft.com/office/drawing/2014/main" id="{A5797D84-9E96-4FE0-B471-C954C86B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1" name="Platshållare för bildnummer 20">
            <a:extLst>
              <a:ext uri="{FF2B5EF4-FFF2-40B4-BE49-F238E27FC236}">
                <a16:creationId xmlns:a16="http://schemas.microsoft.com/office/drawing/2014/main" id="{CD66E19B-7B02-4524-85A1-281913DA0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582AF167-223D-4F9F-B593-3FB1739258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939" y="5872510"/>
            <a:ext cx="1587728" cy="43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709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8CC16F-FE87-46A6-845F-963ABBB68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Rubrik på en eller två rader </a:t>
            </a:r>
            <a:endParaRPr lang="en-GB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256830FB-BAB3-432C-AEEA-5244C9EB6C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63750" y="1898650"/>
            <a:ext cx="8602663" cy="35829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  <a:endParaRPr lang="en-GB" dirty="0"/>
          </a:p>
        </p:txBody>
      </p:sp>
      <p:sp>
        <p:nvSpPr>
          <p:cNvPr id="14" name="Platshållare för datum 13">
            <a:extLst>
              <a:ext uri="{FF2B5EF4-FFF2-40B4-BE49-F238E27FC236}">
                <a16:creationId xmlns:a16="http://schemas.microsoft.com/office/drawing/2014/main" id="{F5CF9B49-BD9B-4F14-A860-BADFAFCFA0B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1C0BB2F-2160-40C1-9000-D0C8A40E7CAD}" type="datetime1">
              <a:rPr lang="en-GB" smtClean="0"/>
              <a:t>14/06/2019</a:t>
            </a:fld>
            <a:endParaRPr lang="en-GB" dirty="0"/>
          </a:p>
        </p:txBody>
      </p:sp>
      <p:sp>
        <p:nvSpPr>
          <p:cNvPr id="15" name="Platshållare för sidfot 14">
            <a:extLst>
              <a:ext uri="{FF2B5EF4-FFF2-40B4-BE49-F238E27FC236}">
                <a16:creationId xmlns:a16="http://schemas.microsoft.com/office/drawing/2014/main" id="{A986E620-64F0-4BD2-8644-D1B199BC41E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6" name="Platshållare för bildnummer 15">
            <a:extLst>
              <a:ext uri="{FF2B5EF4-FFF2-40B4-BE49-F238E27FC236}">
                <a16:creationId xmlns:a16="http://schemas.microsoft.com/office/drawing/2014/main" id="{875C81E0-4DB5-4F1A-ACBA-D33DC0BE012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026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8CC16F-FE87-46A6-845F-963ABBB68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Rubrik på en eller två rader </a:t>
            </a:r>
            <a:endParaRPr lang="en-GB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303ABF90-1ABE-4640-8924-8EC9F46920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3750" y="1898650"/>
            <a:ext cx="4032250" cy="36004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sv-SE" dirty="0"/>
              <a:t>Skriv text här</a:t>
            </a:r>
            <a:endParaRPr lang="en-GB" dirty="0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5CFEA055-E7B5-4902-874A-F34B04A8C28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34125" y="1898650"/>
            <a:ext cx="4333875" cy="360045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813BD420-8425-4CBF-93B1-FEAD6307DFF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76F5C04-6C3D-4DF1-8A97-86690522A512}" type="datetime1">
              <a:rPr lang="en-GB" smtClean="0"/>
              <a:t>14/06/2019</a:t>
            </a:fld>
            <a:endParaRPr lang="en-GB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645AA980-9C1A-4FF3-83F2-761C4A64CBD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D7DC947B-2D9C-45AC-AEF4-31DB928A5EE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441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valf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8CC16F-FE87-46A6-845F-963ABBB68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Rubrik på en eller två rader </a:t>
            </a:r>
            <a:endParaRPr lang="en-GB" dirty="0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980DB2F2-4A9F-4FFA-BC8C-B6A49FC1101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11900" y="1898650"/>
            <a:ext cx="4356100" cy="35829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sv-SE" dirty="0"/>
              <a:t>Skriv text här eller infoga valfritt objekt 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7F90D367-DC13-4D5A-BEED-7A714392534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63750" y="1898650"/>
            <a:ext cx="4032250" cy="35829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  <a:endParaRPr lang="en-GB" dirty="0"/>
          </a:p>
        </p:txBody>
      </p:sp>
      <p:sp>
        <p:nvSpPr>
          <p:cNvPr id="14" name="Platshållare för datum 13">
            <a:extLst>
              <a:ext uri="{FF2B5EF4-FFF2-40B4-BE49-F238E27FC236}">
                <a16:creationId xmlns:a16="http://schemas.microsoft.com/office/drawing/2014/main" id="{AD4EEF09-F6BB-4548-901D-C6E6D77BCE4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6236B86-68E9-4781-BF31-0AF0208BEC94}" type="datetime1">
              <a:rPr lang="en-GB" smtClean="0"/>
              <a:t>14/06/2019</a:t>
            </a:fld>
            <a:endParaRPr lang="en-GB" dirty="0"/>
          </a:p>
        </p:txBody>
      </p:sp>
      <p:sp>
        <p:nvSpPr>
          <p:cNvPr id="15" name="Platshållare för sidfot 14">
            <a:extLst>
              <a:ext uri="{FF2B5EF4-FFF2-40B4-BE49-F238E27FC236}">
                <a16:creationId xmlns:a16="http://schemas.microsoft.com/office/drawing/2014/main" id="{F0843394-AA7E-4EC5-8B37-00F3E9F2B80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6" name="Platshållare för bildnummer 15">
            <a:extLst>
              <a:ext uri="{FF2B5EF4-FFF2-40B4-BE49-F238E27FC236}">
                <a16:creationId xmlns:a16="http://schemas.microsoft.com/office/drawing/2014/main" id="{93B0C09D-3FC7-453A-A469-F963568604C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4419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f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8CC16F-FE87-46A6-845F-963ABBB68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Rubrik på en eller två rader </a:t>
            </a:r>
            <a:endParaRPr lang="en-GB" dirty="0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980DB2F2-4A9F-4FFA-BC8C-B6A49FC1101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063749" y="1899202"/>
            <a:ext cx="8604251" cy="358243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sv-SE" dirty="0"/>
              <a:t>Skriv text här eller infoga valfritt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2A1A274A-401F-45DC-9074-E4003EB9376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32E8203-4A33-4A87-8AC0-AA0529178E40}" type="datetime1">
              <a:rPr lang="en-GB" smtClean="0"/>
              <a:t>14/06/2019</a:t>
            </a:fld>
            <a:endParaRPr lang="en-GB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D93C54A-E46B-4E50-BAE9-962E1CF0D75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03936053-5109-45B8-942B-C5480A25B1B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2891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07631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559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BF-Cover-slide-back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SBF_3rad_VIT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85" y="6064251"/>
            <a:ext cx="2923116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1200" y="1371600"/>
            <a:ext cx="10871200" cy="1143000"/>
          </a:xfrm>
        </p:spPr>
        <p:txBody>
          <a:bodyPr/>
          <a:lstStyle>
            <a:lvl1pPr>
              <a:lnSpc>
                <a:spcPct val="70000"/>
              </a:lnSpc>
              <a:defRPr sz="6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altLang="sv-SE" noProof="0"/>
              <a:t>Klicka här för att ändra format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1200" y="2743200"/>
            <a:ext cx="4876800" cy="1752600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altLang="sv-SE" noProof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1675333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11" y="1441"/>
          <a:ext cx="1810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1" y="1441"/>
                        <a:ext cx="1810" cy="1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0042" y="492135"/>
            <a:ext cx="10550106" cy="846274"/>
          </a:xfrm>
        </p:spPr>
        <p:txBody>
          <a:bodyPr anchor="b" anchorCtr="0"/>
          <a:lstStyle>
            <a:lvl1pPr>
              <a:defRPr sz="2903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20042" y="1539698"/>
            <a:ext cx="10550106" cy="4428334"/>
          </a:xfrm>
        </p:spPr>
        <p:txBody>
          <a:bodyPr numCol="1" spcCol="144000"/>
          <a:lstStyle>
            <a:lvl1pPr>
              <a:defRPr baseline="0"/>
            </a:lvl1pPr>
          </a:lstStyle>
          <a:p>
            <a:pPr lvl="0"/>
            <a:r>
              <a:rPr lang="en-GB" dirty="0"/>
              <a:t>Click to add full page chart/table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726"/>
            </a:lvl1pPr>
          </a:lstStyle>
          <a:p>
            <a:endParaRPr lang="en-GB" kern="0" dirty="0">
              <a:solidFill>
                <a:sysClr val="windowText" lastClr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726"/>
            </a:lvl1pPr>
          </a:lstStyle>
          <a:p>
            <a:fld id="{45D37B1E-C366-494F-A587-962AD9AABC83}" type="slidenum">
              <a:rPr lang="en-GB" kern="0" smtClean="0">
                <a:solidFill>
                  <a:sysClr val="windowText" lastClr="000000"/>
                </a:solidFill>
              </a:rPr>
              <a:pPr/>
              <a:t>‹#›</a:t>
            </a:fld>
            <a:endParaRPr lang="en-GB" kern="0" dirty="0">
              <a:solidFill>
                <a:sysClr val="windowText" lastClr="000000"/>
              </a:solidFill>
            </a:endParaRPr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7017255"/>
            <a:ext cx="252100" cy="43398"/>
          </a:xfrm>
        </p:spPr>
        <p:txBody>
          <a:bodyPr/>
          <a:lstStyle>
            <a:lvl1pPr algn="l">
              <a:defRPr sz="100">
                <a:solidFill>
                  <a:schemeClr val="bg1"/>
                </a:solidFill>
              </a:defRPr>
            </a:lvl1pPr>
          </a:lstStyle>
          <a:p>
            <a:pPr defTabSz="829544">
              <a:defRPr/>
            </a:pP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815686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A57E5A6B-8517-44BD-A350-F4E06E9CC454}"/>
              </a:ext>
            </a:extLst>
          </p:cNvPr>
          <p:cNvSpPr/>
          <p:nvPr userDrawn="1"/>
        </p:nvSpPr>
        <p:spPr>
          <a:xfrm>
            <a:off x="0" y="6650174"/>
            <a:ext cx="12192000" cy="207826"/>
          </a:xfrm>
          <a:prstGeom prst="rect">
            <a:avLst/>
          </a:prstGeom>
          <a:solidFill>
            <a:srgbClr val="F68B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17001" y="5895204"/>
            <a:ext cx="1149626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E846AE06-D553-45F3-8B85-3843BC4155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939" y="5872510"/>
            <a:ext cx="1587728" cy="43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08EE75F-8B5C-4065-BCA9-AD2BBF8B16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" t="53726" r="546" b="40502"/>
          <a:stretch/>
        </p:blipFill>
        <p:spPr>
          <a:xfrm>
            <a:off x="6096000" y="6650174"/>
            <a:ext cx="3600001" cy="211137"/>
          </a:xfrm>
          <a:prstGeom prst="rect">
            <a:avLst/>
          </a:prstGeom>
          <a:noFill/>
        </p:spPr>
      </p:pic>
      <p:sp>
        <p:nvSpPr>
          <p:cNvPr id="11" name="Platshållare för rubrik 10">
            <a:extLst>
              <a:ext uri="{FF2B5EF4-FFF2-40B4-BE49-F238E27FC236}">
                <a16:creationId xmlns:a16="http://schemas.microsoft.com/office/drawing/2014/main" id="{DC0708B9-7EB0-4789-9B6B-D863C384F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749" y="368301"/>
            <a:ext cx="8604251" cy="15309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Rubrik på en eller </a:t>
            </a:r>
            <a:r>
              <a:rPr lang="sv-SE" dirty="0" err="1"/>
              <a:t>tva</a:t>
            </a:r>
            <a:r>
              <a:rPr lang="sv-SE" dirty="0"/>
              <a:t> rader </a:t>
            </a:r>
            <a:endParaRPr lang="en-GB" dirty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C8A0134A-0326-487A-999F-0DD91FC61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63750" y="1899203"/>
            <a:ext cx="8604250" cy="359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Text 1</a:t>
            </a:r>
          </a:p>
          <a:p>
            <a:pPr lvl="1"/>
            <a:r>
              <a:rPr lang="sv-SE" dirty="0"/>
              <a:t>Text 2</a:t>
            </a:r>
          </a:p>
          <a:p>
            <a:pPr lvl="2"/>
            <a:r>
              <a:rPr lang="sv-SE" dirty="0"/>
              <a:t>Text 3</a:t>
            </a:r>
          </a:p>
          <a:p>
            <a:pPr lvl="3"/>
            <a:r>
              <a:rPr lang="sv-SE" dirty="0"/>
              <a:t>Text 4</a:t>
            </a:r>
          </a:p>
          <a:p>
            <a:pPr lvl="4"/>
            <a:r>
              <a:rPr lang="sv-SE" dirty="0"/>
              <a:t>Text 5</a:t>
            </a:r>
          </a:p>
          <a:p>
            <a:pPr lvl="5"/>
            <a:r>
              <a:rPr lang="sv-SE" dirty="0"/>
              <a:t>Text 6</a:t>
            </a:r>
          </a:p>
          <a:p>
            <a:pPr lvl="6"/>
            <a:r>
              <a:rPr lang="sv-SE" dirty="0"/>
              <a:t>Text 7</a:t>
            </a:r>
          </a:p>
          <a:p>
            <a:pPr lvl="7"/>
            <a:r>
              <a:rPr lang="sv-SE" dirty="0"/>
              <a:t>Text 6</a:t>
            </a:r>
          </a:p>
          <a:p>
            <a:pPr lvl="8"/>
            <a:r>
              <a:rPr lang="sv-SE" dirty="0"/>
              <a:t>Text 7</a:t>
            </a:r>
          </a:p>
          <a:p>
            <a:pPr lvl="3"/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5900365-EACD-4615-AC0E-970E397EA3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31397" y="5895205"/>
            <a:ext cx="1005178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5EAAF-F299-41C2-B306-5ACB66BD1B27}" type="datetime1">
              <a:rPr lang="en-GB" smtClean="0"/>
              <a:t>14/06/2019</a:t>
            </a:fld>
            <a:endParaRPr lang="en-GB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399014BE-4085-49BE-ABB8-BE47C9F746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25172" y="5904942"/>
            <a:ext cx="2606115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25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82563" marR="0" indent="-182563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200"/>
        </a:spcAft>
        <a:buClr>
          <a:srgbClr val="F68B1F"/>
        </a:buClr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85738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ClrTx/>
        <a:buFont typeface="Calibri" panose="020F0502020204030204" pitchFamily="34" charset="0"/>
        <a:buChar char="‒"/>
        <a:tabLst>
          <a:tab pos="287338" algn="l"/>
          <a:tab pos="450850" algn="l"/>
          <a:tab pos="542925" algn="l"/>
          <a:tab pos="574675" algn="l"/>
        </a:tabLst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Calibri" panose="020F0502020204030204" pitchFamily="34" charset="0"/>
        <a:buChar char="‒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11213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Calibri" panose="020F0502020204030204" pitchFamily="34" charset="0"/>
        <a:buChar char="‒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82663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Calibri" panose="020F0502020204030204" pitchFamily="34" charset="0"/>
        <a:buChar char="‒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65225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Calibri" panose="020F0502020204030204" pitchFamily="34" charset="0"/>
        <a:buChar char="‒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349375" indent="-18415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Calibri" panose="020F0502020204030204" pitchFamily="34" charset="0"/>
        <a:buChar char="‒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520825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Calibri" panose="020F0502020204030204" pitchFamily="34" charset="0"/>
        <a:buChar char="‒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703388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Calibri" panose="020F0502020204030204" pitchFamily="34" charset="0"/>
        <a:buChar char="‒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185">
          <p15:clr>
            <a:srgbClr val="F26B43"/>
          </p15:clr>
        </p15:guide>
        <p15:guide id="2" pos="3840">
          <p15:clr>
            <a:srgbClr val="F26B43"/>
          </p15:clr>
        </p15:guide>
        <p15:guide id="3" pos="960">
          <p15:clr>
            <a:srgbClr val="F26B43"/>
          </p15:clr>
        </p15:guide>
        <p15:guide id="4" pos="6720">
          <p15:clr>
            <a:srgbClr val="F26B43"/>
          </p15:clr>
        </p15:guide>
        <p15:guide id="5" pos="1300">
          <p15:clr>
            <a:srgbClr val="F26B43"/>
          </p15:clr>
        </p15:guide>
        <p15:guide id="6" orient="horz" pos="232">
          <p15:clr>
            <a:srgbClr val="F26B43"/>
          </p15:clr>
        </p15:guide>
        <p15:guide id="7" orient="horz" pos="3453">
          <p15:clr>
            <a:srgbClr val="F26B43"/>
          </p15:clr>
        </p15:guide>
        <p15:guide id="8" pos="39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9E2FEC-F473-4FF8-8563-6D724AF5A7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 err="1"/>
              <a:t>Sovereign</a:t>
            </a:r>
            <a:r>
              <a:rPr lang="sv-SE" dirty="0"/>
              <a:t> Money vs. </a:t>
            </a:r>
            <a:r>
              <a:rPr lang="sv-SE" dirty="0" err="1"/>
              <a:t>Fractional</a:t>
            </a:r>
            <a:r>
              <a:rPr lang="sv-SE" dirty="0"/>
              <a:t> </a:t>
            </a:r>
            <a:r>
              <a:rPr lang="sv-SE" dirty="0" err="1"/>
              <a:t>Reserve</a:t>
            </a:r>
            <a:r>
              <a:rPr lang="sv-SE" dirty="0"/>
              <a:t> </a:t>
            </a:r>
            <a:r>
              <a:rPr lang="sv-SE" dirty="0" err="1"/>
              <a:t>Banking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2B8C3C7-46DD-43F5-90F8-16B886AE0A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Rickard Eriksson</a:t>
            </a:r>
          </a:p>
        </p:txBody>
      </p:sp>
    </p:spTree>
    <p:extLst>
      <p:ext uri="{BB962C8B-B14F-4D97-AF65-F5344CB8AC3E}">
        <p14:creationId xmlns:p14="http://schemas.microsoft.com/office/powerpoint/2010/main" val="3017441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948F73-56A7-4C36-89E8-558BE4AC7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749" y="368301"/>
            <a:ext cx="8604251" cy="1008061"/>
          </a:xfrm>
        </p:spPr>
        <p:txBody>
          <a:bodyPr>
            <a:normAutofit/>
          </a:bodyPr>
          <a:lstStyle/>
          <a:p>
            <a:r>
              <a:rPr lang="sv-S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Reasons</a:t>
            </a: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an e-krona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E7A5E0D-B507-4D3D-BA1B-BC018D9C72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Riksbank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has put forward a number of reasons for an e-krona, but have no intention of moving to a sovereign money system. Instead the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Riksbank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focuses on (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accessibility, (ii) competition and (iii) the robustness of the payment system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Proponents of sovereign money view the e-krona as a possible first step towards a sovereign money system. Indeed, sovereign money can be viewed as the combination of introducing state run bank accounts and a prohibition of private bank accounts.</a:t>
            </a:r>
          </a:p>
        </p:txBody>
      </p:sp>
    </p:spTree>
    <p:extLst>
      <p:ext uri="{BB962C8B-B14F-4D97-AF65-F5344CB8AC3E}">
        <p14:creationId xmlns:p14="http://schemas.microsoft.com/office/powerpoint/2010/main" val="2861677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D9D2A2-2D67-4679-B13B-B2B4BCA7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Accessability</a:t>
            </a:r>
            <a:r>
              <a:rPr lang="sv-SE" dirty="0"/>
              <a:t>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AF32CD-4596-4B02-9BBE-203CAA92A6D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sv-SE" dirty="0"/>
              <a:t>Tillgänglighet är viktigt och något som banker i hela världen arbetar med.</a:t>
            </a:r>
          </a:p>
          <a:p>
            <a:r>
              <a:rPr lang="sv-SE" dirty="0"/>
              <a:t>Det har dock inte kommit fram några konkreta exempel på hur e-kronor skulle öka tillgängligheten till betalningar.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8F2F046-2C25-4378-9E98-CBD7BE76F3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Accessibility is important, and banks all over the world are continuously working on improving accessibility.</a:t>
            </a:r>
          </a:p>
          <a:p>
            <a:r>
              <a:rPr lang="en-US" dirty="0"/>
              <a:t>So far, there is no suggestions for how an e-krona could increase accessibility.</a:t>
            </a:r>
          </a:p>
        </p:txBody>
      </p:sp>
    </p:spTree>
    <p:extLst>
      <p:ext uri="{BB962C8B-B14F-4D97-AF65-F5344CB8AC3E}">
        <p14:creationId xmlns:p14="http://schemas.microsoft.com/office/powerpoint/2010/main" val="377297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C9E82BF3-FD87-4BF7-B3B0-A541B9D6E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949589"/>
              </p:ext>
            </p:extLst>
          </p:nvPr>
        </p:nvGraphicFramePr>
        <p:xfrm>
          <a:off x="324573" y="465031"/>
          <a:ext cx="11542853" cy="59279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07589">
                  <a:extLst>
                    <a:ext uri="{9D8B030D-6E8A-4147-A177-3AD203B41FA5}">
                      <a16:colId xmlns:a16="http://schemas.microsoft.com/office/drawing/2014/main" val="4007764646"/>
                    </a:ext>
                  </a:extLst>
                </a:gridCol>
                <a:gridCol w="5688957">
                  <a:extLst>
                    <a:ext uri="{9D8B030D-6E8A-4147-A177-3AD203B41FA5}">
                      <a16:colId xmlns:a16="http://schemas.microsoft.com/office/drawing/2014/main" val="2261992905"/>
                    </a:ext>
                  </a:extLst>
                </a:gridCol>
                <a:gridCol w="2046307">
                  <a:extLst>
                    <a:ext uri="{9D8B030D-6E8A-4147-A177-3AD203B41FA5}">
                      <a16:colId xmlns:a16="http://schemas.microsoft.com/office/drawing/2014/main" val="3070789108"/>
                    </a:ext>
                  </a:extLst>
                </a:gridCol>
              </a:tblGrid>
              <a:tr h="303802">
                <a:tc>
                  <a:txBody>
                    <a:bodyPr/>
                    <a:lstStyle/>
                    <a:p>
                      <a:pPr marR="39624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400" b="1" dirty="0">
                          <a:effectLst/>
                        </a:rPr>
                        <a:t>Utmaning</a:t>
                      </a:r>
                      <a:endParaRPr lang="sv-SE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6000" marR="45720"/>
                </a:tc>
                <a:tc>
                  <a:txBody>
                    <a:bodyPr/>
                    <a:lstStyle/>
                    <a:p>
                      <a:pPr marR="39624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400" dirty="0">
                          <a:effectLst/>
                        </a:rPr>
                        <a:t>Nuvarande alternativ</a:t>
                      </a:r>
                      <a:endParaRPr lang="sv-SE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Vad kan e‑kronan bidra med?</a:t>
                      </a:r>
                      <a:endParaRPr lang="sv-SE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0967835"/>
                  </a:ext>
                </a:extLst>
              </a:tr>
              <a:tr h="89100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b="1" dirty="0">
                          <a:effectLst/>
                        </a:rPr>
                        <a:t>Synskadade har svårigheter att hantera PIN-koder vid betalningar i butiksmiljöer och personer med nedsatt rörelseförmåga kan ha svårt att använda betalkort.</a:t>
                      </a:r>
                      <a:endParaRPr lang="sv-SE" sz="13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6000" marR="4572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Övergång till kontaktlösa betalningar för kort sker på bred front, både bland kortutgivare och inköpsställets kortläsare. Det innebär att kortet inte behöver stoppas in i angivet utrymme på kortläsaren utan det räcker att hålla kortet över kortläsaren. För köp på mindre belopp behöver inte heller kod anges.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Hur kan en e‑krona förenkla betalningar för personer med funktionsvariationer?</a:t>
                      </a:r>
                      <a:endParaRPr lang="sv-SE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 marB="0"/>
                </a:tc>
                <a:extLst>
                  <a:ext uri="{0D108BD9-81ED-4DB2-BD59-A6C34878D82A}">
                    <a16:rowId xmlns:a16="http://schemas.microsoft.com/office/drawing/2014/main" val="3383729768"/>
                  </a:ext>
                </a:extLst>
              </a:tr>
              <a:tr h="15065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b="1" dirty="0">
                          <a:effectLst/>
                        </a:rPr>
                        <a:t>Personer med grav synnedsättning kan ha svårt att hantera en betalning i sin internetbank eller </a:t>
                      </a:r>
                      <a:r>
                        <a:rPr lang="sv-SE" sz="1300" b="1" dirty="0" err="1">
                          <a:effectLst/>
                        </a:rPr>
                        <a:t>bankapp</a:t>
                      </a:r>
                      <a:r>
                        <a:rPr lang="sv-SE" sz="1300" b="1" dirty="0">
                          <a:effectLst/>
                        </a:rPr>
                        <a:t>.</a:t>
                      </a:r>
                      <a:endParaRPr lang="sv-SE" sz="13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6000" marR="4572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Utformning av självbetjäningslösningar via internet och </a:t>
                      </a:r>
                      <a:r>
                        <a:rPr lang="sv-SE" sz="1300" dirty="0" err="1">
                          <a:effectLst/>
                        </a:rPr>
                        <a:t>app</a:t>
                      </a:r>
                      <a:r>
                        <a:rPr lang="sv-SE" sz="1300" dirty="0">
                          <a:effectLst/>
                        </a:rPr>
                        <a:t> för personer med nedsatt synförmåga gör att denna grupp har goda möjligheter att använda betal­lösningar. Det beror dels på utformningen med kont­ras­ter, symboler och sättet att hitta ytterligare informa­tion, dels på anpassningen till skärmläsare, som möjligg­ör uppläsning av innehållet. Olika lösningar finns för personer med synnedsättning och blinda. Bankerna har säkerhetdosor med extra stora knappar och för blinda är talfunktionen en viktig del av en bankdosa. 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Hur kan en e-krona underlätta för grupper som har svårigheter att använda internetbank?</a:t>
                      </a:r>
                      <a:endParaRPr lang="sv-SE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 marB="0"/>
                </a:tc>
                <a:extLst>
                  <a:ext uri="{0D108BD9-81ED-4DB2-BD59-A6C34878D82A}">
                    <a16:rowId xmlns:a16="http://schemas.microsoft.com/office/drawing/2014/main" val="2984548604"/>
                  </a:ext>
                </a:extLst>
              </a:tr>
              <a:tr h="48608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b="1" dirty="0">
                          <a:effectLst/>
                        </a:rPr>
                        <a:t>Personer med nedsatt rörelseförmåga kan ha svårt att använda betalappar eller internetbank.</a:t>
                      </a:r>
                    </a:p>
                  </a:txBody>
                  <a:tcPr marL="36000" marR="4572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Bankerna har utformat dialoger som inte kräver exakt precision vid kommandon och möjliggör automatisk hämtning av vissa uppgifter. </a:t>
                      </a:r>
                      <a:endParaRPr lang="sv-SE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Hur kan e-kronan underlätta för nedsatt rörelseförmåga?</a:t>
                      </a:r>
                      <a:endParaRPr lang="sv-SE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 marB="0"/>
                </a:tc>
                <a:extLst>
                  <a:ext uri="{0D108BD9-81ED-4DB2-BD59-A6C34878D82A}">
                    <a16:rowId xmlns:a16="http://schemas.microsoft.com/office/drawing/2014/main" val="3669035693"/>
                  </a:ext>
                </a:extLst>
              </a:tr>
              <a:tr h="68582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b="1" dirty="0">
                          <a:effectLst/>
                        </a:rPr>
                        <a:t>Personer med dyslexi, annat modersmål än svenska eller neuropsykiatriska funktionsvariationer kan ha svårt att använda betalappar eller internetbank.</a:t>
                      </a:r>
                    </a:p>
                  </a:txBody>
                  <a:tcPr marL="36000" marR="4572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Genom att använda symboler, enkelt språk och tydliga beskrivningar av kommandon underlättas betalningarna. Andra språk än svenska (främst engelska) är valbart.</a:t>
                      </a:r>
                      <a:endParaRPr lang="sv-SE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Hur kan e-kronan underlätta för dessa grupper?</a:t>
                      </a:r>
                      <a:endParaRPr lang="sv-SE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 marB="0"/>
                </a:tc>
                <a:extLst>
                  <a:ext uri="{0D108BD9-81ED-4DB2-BD59-A6C34878D82A}">
                    <a16:rowId xmlns:a16="http://schemas.microsoft.com/office/drawing/2014/main" val="118052407"/>
                  </a:ext>
                </a:extLst>
              </a:tr>
              <a:tr h="48608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b="1" dirty="0">
                          <a:effectLst/>
                        </a:rPr>
                        <a:t>Äldre och andra som inte klarar eller har svårigheter att hantera digitala betalningar.</a:t>
                      </a:r>
                    </a:p>
                  </a:txBody>
                  <a:tcPr marL="36000" marR="4572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Bankerna har analoga alternativ att betala, till exempel brevgiro.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 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Hur kan e-kronan underlätta för dessa grupper?</a:t>
                      </a:r>
                      <a:endParaRPr lang="sv-SE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 marB="0"/>
                </a:tc>
                <a:extLst>
                  <a:ext uri="{0D108BD9-81ED-4DB2-BD59-A6C34878D82A}">
                    <a16:rowId xmlns:a16="http://schemas.microsoft.com/office/drawing/2014/main" val="2919276159"/>
                  </a:ext>
                </a:extLst>
              </a:tr>
              <a:tr h="7122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b="1" dirty="0">
                          <a:effectLst/>
                        </a:rPr>
                        <a:t>Personer som är digitalt ovana kan ha svårt att ta till sig ny teknik.</a:t>
                      </a:r>
                    </a:p>
                  </a:txBody>
                  <a:tcPr marL="36000" marR="4572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Genom utbildningsinsatser ökar medvet­ande och förståelse för betal­lösningar för olika grupper som är ovana till exempel lokala initiativ med seniorskolor ihop med föreningsliv eller samarbetet ”Oanade möjligheter”.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Hur kan e-kronan öka tillgängligheten för digitalt ovana?</a:t>
                      </a:r>
                      <a:endParaRPr lang="sv-SE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 marB="0"/>
                </a:tc>
                <a:extLst>
                  <a:ext uri="{0D108BD9-81ED-4DB2-BD59-A6C34878D82A}">
                    <a16:rowId xmlns:a16="http://schemas.microsoft.com/office/drawing/2014/main" val="2330291613"/>
                  </a:ext>
                </a:extLst>
              </a:tr>
              <a:tr h="84983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Personer som inte har tillgång till konton i kommersiella banker.</a:t>
                      </a:r>
                      <a:endParaRPr lang="sv-SE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6000" marR="4572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Några banker har tagit fram speciella betalkort där det enbart finns de insättningar som betalas ut via olika myndigheter. Vissa myndigheter/kommuner har avtal om speciella kort där insatt värde kan användas av den person som innehar kortet, alltså </a:t>
                      </a:r>
                      <a:r>
                        <a:rPr lang="sv-SE" sz="1300" dirty="0" err="1">
                          <a:effectLst/>
                        </a:rPr>
                        <a:t>prepaid-funtionalitet</a:t>
                      </a:r>
                      <a:r>
                        <a:rPr lang="sv-SE" sz="1300" dirty="0">
                          <a:effectLst/>
                        </a:rPr>
                        <a:t>. </a:t>
                      </a:r>
                    </a:p>
                  </a:txBody>
                  <a:tcPr marL="45720" marR="4572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300" dirty="0">
                          <a:effectLst/>
                        </a:rPr>
                        <a:t>Hur kan en e-krona underlätta tillgången till betalningar?</a:t>
                      </a:r>
                      <a:endParaRPr lang="sv-SE" sz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 marB="0"/>
                </a:tc>
                <a:extLst>
                  <a:ext uri="{0D108BD9-81ED-4DB2-BD59-A6C34878D82A}">
                    <a16:rowId xmlns:a16="http://schemas.microsoft.com/office/drawing/2014/main" val="3147053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4558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D9D2A2-2D67-4679-B13B-B2B4BCA7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Competition</a:t>
            </a:r>
            <a:r>
              <a:rPr lang="sv-SE" dirty="0"/>
              <a:t>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AF32CD-4596-4B02-9BBE-203CAA92A6D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sv-SE" dirty="0"/>
              <a:t>Bankgirot är det enda </a:t>
            </a:r>
            <a:r>
              <a:rPr lang="sv-SE" dirty="0" err="1"/>
              <a:t>clearinghuset</a:t>
            </a:r>
            <a:r>
              <a:rPr lang="sv-SE" dirty="0"/>
              <a:t> för massbetalningar i Sverige.</a:t>
            </a:r>
          </a:p>
          <a:p>
            <a:r>
              <a:rPr lang="sv-SE" dirty="0"/>
              <a:t>Alla banker som är penningpolitiska motparter till Riksbanken kan använda Bankgirot till självkostnadspris.</a:t>
            </a:r>
          </a:p>
          <a:p>
            <a:r>
              <a:rPr lang="sv-SE" b="1" dirty="0"/>
              <a:t>Bankgirots vinst är reglerad så att det inte får ta ut monopolvinster.</a:t>
            </a:r>
          </a:p>
          <a:p>
            <a:r>
              <a:rPr lang="sv-SE" dirty="0"/>
              <a:t>Dessutom: Med PSD2 får externa betaltjänst-leverantörer tillgång till kunders bankkonton och kan initiera betalningar.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8F2F046-2C25-4378-9E98-CBD7BE76F3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Bankgirot</a:t>
            </a:r>
            <a:r>
              <a:rPr lang="en-US" dirty="0"/>
              <a:t> is the only clearing house for mass payments in Sweden.</a:t>
            </a:r>
          </a:p>
          <a:p>
            <a:r>
              <a:rPr lang="en-US" dirty="0"/>
              <a:t>All banks that are monetary policy counterparties to the </a:t>
            </a:r>
            <a:r>
              <a:rPr lang="en-US" dirty="0" err="1"/>
              <a:t>Riksbank</a:t>
            </a:r>
            <a:r>
              <a:rPr lang="en-US" dirty="0"/>
              <a:t> can use </a:t>
            </a:r>
            <a:r>
              <a:rPr lang="en-US" dirty="0" err="1"/>
              <a:t>Bankgirot</a:t>
            </a:r>
            <a:r>
              <a:rPr lang="en-US" dirty="0"/>
              <a:t> at cost price.</a:t>
            </a:r>
          </a:p>
          <a:p>
            <a:r>
              <a:rPr lang="en-US" b="1" dirty="0"/>
              <a:t>Existing regulation do not allow monopoly profits for the </a:t>
            </a:r>
            <a:r>
              <a:rPr lang="en-US" b="1" dirty="0" err="1"/>
              <a:t>Bankgiro</a:t>
            </a:r>
            <a:r>
              <a:rPr lang="en-US" b="1" dirty="0"/>
              <a:t>.</a:t>
            </a:r>
          </a:p>
          <a:p>
            <a:r>
              <a:rPr lang="en-US" dirty="0"/>
              <a:t>On top  on that: PSD2 allows any payment service provider to access customers bank accounts and initiate payments.</a:t>
            </a:r>
          </a:p>
        </p:txBody>
      </p:sp>
    </p:spTree>
    <p:extLst>
      <p:ext uri="{BB962C8B-B14F-4D97-AF65-F5344CB8AC3E}">
        <p14:creationId xmlns:p14="http://schemas.microsoft.com/office/powerpoint/2010/main" val="1853466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D9D2A2-2D67-4679-B13B-B2B4BCA7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749" y="368301"/>
            <a:ext cx="8604251" cy="1140903"/>
          </a:xfrm>
        </p:spPr>
        <p:txBody>
          <a:bodyPr/>
          <a:lstStyle/>
          <a:p>
            <a:r>
              <a:rPr lang="sv-SE" dirty="0" err="1"/>
              <a:t>Robustness</a:t>
            </a:r>
            <a:r>
              <a:rPr lang="sv-SE" dirty="0"/>
              <a:t>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AF32CD-4596-4B02-9BBE-203CAA92A6D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1637506"/>
            <a:ext cx="4356100" cy="3582988"/>
          </a:xfrm>
        </p:spPr>
        <p:txBody>
          <a:bodyPr>
            <a:normAutofit lnSpcReduction="10000"/>
          </a:bodyPr>
          <a:lstStyle/>
          <a:p>
            <a:r>
              <a:rPr lang="sv-SE" dirty="0"/>
              <a:t>Betalningssystemet är beroende av internet.</a:t>
            </a:r>
          </a:p>
          <a:p>
            <a:r>
              <a:rPr lang="sv-SE" dirty="0"/>
              <a:t>Betalningssystemet är i stor utsträckning beroende av elnätet.</a:t>
            </a:r>
          </a:p>
          <a:p>
            <a:r>
              <a:rPr lang="sv-SE" dirty="0"/>
              <a:t>Betalningssystemet kan vara ett mål vid krig och cyberattacker.</a:t>
            </a:r>
          </a:p>
          <a:p>
            <a:r>
              <a:rPr lang="sv-SE" dirty="0"/>
              <a:t>E-kronan skulle kunna ha en parallell infrastruktur.</a:t>
            </a:r>
          </a:p>
          <a:p>
            <a:pPr lvl="1"/>
            <a:r>
              <a:rPr lang="sv-SE" dirty="0"/>
              <a:t>Kan öka robustheten, men även ett parallellt system kan vara sårbart.</a:t>
            </a:r>
          </a:p>
          <a:p>
            <a:pPr lvl="1"/>
            <a:r>
              <a:rPr lang="sv-SE" dirty="0"/>
              <a:t>Är en parallell infrastruktur den mest kostnadseffektiva lösningen?</a:t>
            </a:r>
          </a:p>
          <a:p>
            <a:pPr lvl="1"/>
            <a:r>
              <a:rPr lang="sv-SE" dirty="0"/>
              <a:t>En parallell infrastruktur kan byggas utan en e-krona.</a:t>
            </a:r>
          </a:p>
          <a:p>
            <a:r>
              <a:rPr lang="sv-SE" dirty="0"/>
              <a:t>Slutsats: robusthet är en viktig fråga och bankerna ser gärna mer samarbete kring robusthet ,oavsett om e-kronor införs eller inte.</a:t>
            </a:r>
          </a:p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8F2F046-2C25-4378-9E98-CBD7BE76F3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37506"/>
            <a:ext cx="4572000" cy="358298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The payment system is highly dependent on the internet.</a:t>
            </a:r>
          </a:p>
          <a:p>
            <a:pPr>
              <a:lnSpc>
                <a:spcPct val="90000"/>
              </a:lnSpc>
            </a:pPr>
            <a:r>
              <a:rPr lang="en-US" dirty="0"/>
              <a:t>To a large extent it relies on the electricity grid.</a:t>
            </a:r>
          </a:p>
          <a:p>
            <a:pPr>
              <a:lnSpc>
                <a:spcPct val="90000"/>
              </a:lnSpc>
            </a:pPr>
            <a:r>
              <a:rPr lang="en-US" dirty="0"/>
              <a:t>The payment system may come under attack in the case of war or cyber attacks.</a:t>
            </a:r>
          </a:p>
          <a:p>
            <a:pPr>
              <a:lnSpc>
                <a:spcPct val="90000"/>
              </a:lnSpc>
            </a:pPr>
            <a:r>
              <a:rPr lang="en-US" dirty="0"/>
              <a:t>An e-krona could use a separate parallel infrastructure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Could increase robustness, but a parallel infrastructure may also be vulnerable.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Is a parallel infrastructure the most cost efficient way forward?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 parallel infrastructure doesn’t require an e-krona.</a:t>
            </a:r>
          </a:p>
          <a:p>
            <a:pPr>
              <a:lnSpc>
                <a:spcPct val="90000"/>
              </a:lnSpc>
            </a:pPr>
            <a:r>
              <a:rPr lang="en-US" dirty="0"/>
              <a:t>Conclusion: Robustness is important, and more work on this issue is welcome, regardless of the future of the e-krona.</a:t>
            </a:r>
          </a:p>
        </p:txBody>
      </p:sp>
    </p:spTree>
    <p:extLst>
      <p:ext uri="{BB962C8B-B14F-4D97-AF65-F5344CB8AC3E}">
        <p14:creationId xmlns:p14="http://schemas.microsoft.com/office/powerpoint/2010/main" val="185417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D9D2A2-2D67-4679-B13B-B2B4BCA7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Sovereign</a:t>
            </a:r>
            <a:r>
              <a:rPr lang="sv-SE" dirty="0"/>
              <a:t> Money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AF32CD-4596-4B02-9BBE-203CAA92A6D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sv-SE" dirty="0"/>
              <a:t>E-krona + förbud för banker att ta emot inlåning = </a:t>
            </a:r>
            <a:r>
              <a:rPr lang="sv-SE" dirty="0" err="1"/>
              <a:t>sovereign</a:t>
            </a:r>
            <a:r>
              <a:rPr lang="sv-SE" dirty="0"/>
              <a:t> </a:t>
            </a:r>
            <a:r>
              <a:rPr lang="sv-SE" dirty="0" err="1"/>
              <a:t>money</a:t>
            </a:r>
            <a:r>
              <a:rPr lang="sv-SE" dirty="0"/>
              <a:t>.</a:t>
            </a:r>
          </a:p>
          <a:p>
            <a:r>
              <a:rPr lang="sv-SE" dirty="0" err="1"/>
              <a:t>Sovereign</a:t>
            </a:r>
            <a:r>
              <a:rPr lang="sv-SE" dirty="0"/>
              <a:t> </a:t>
            </a:r>
            <a:r>
              <a:rPr lang="sv-SE" dirty="0" err="1"/>
              <a:t>money</a:t>
            </a:r>
            <a:r>
              <a:rPr lang="sv-SE" dirty="0"/>
              <a:t> kan utformas på ett sätt som replikerar nuvarande system. Ett sådant </a:t>
            </a:r>
            <a:r>
              <a:rPr lang="sv-SE" dirty="0" err="1"/>
              <a:t>sovereign</a:t>
            </a:r>
            <a:r>
              <a:rPr lang="sv-SE" dirty="0"/>
              <a:t> </a:t>
            </a:r>
            <a:r>
              <a:rPr lang="sv-SE" dirty="0" err="1"/>
              <a:t>money</a:t>
            </a:r>
            <a:r>
              <a:rPr lang="sv-SE" dirty="0"/>
              <a:t>-system innebär ingen försämring (men inte heller någon förbättring).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8F2F046-2C25-4378-9E98-CBD7BE76F3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An e-krona combined with an abolition of private bank accounts is the same as sovereign money.</a:t>
            </a:r>
          </a:p>
          <a:p>
            <a:r>
              <a:rPr lang="en-US" dirty="0"/>
              <a:t>Sovereign money can be implemented in such a way that it becomes equivalent to the current system. Thus, a sovereign money system does not necessarily cause any problems (but neither will it automatically solve any problem).</a:t>
            </a:r>
          </a:p>
        </p:txBody>
      </p:sp>
    </p:spTree>
    <p:extLst>
      <p:ext uri="{BB962C8B-B14F-4D97-AF65-F5344CB8AC3E}">
        <p14:creationId xmlns:p14="http://schemas.microsoft.com/office/powerpoint/2010/main" val="3599234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D9D2A2-2D67-4679-B13B-B2B4BCA7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Quantity</a:t>
            </a:r>
            <a:r>
              <a:rPr lang="sv-SE" dirty="0"/>
              <a:t> of </a:t>
            </a:r>
            <a:r>
              <a:rPr lang="sv-SE" dirty="0" err="1"/>
              <a:t>money</a:t>
            </a:r>
            <a:r>
              <a:rPr lang="sv-SE" dirty="0"/>
              <a:t> and the </a:t>
            </a:r>
            <a:r>
              <a:rPr lang="sv-SE" dirty="0" err="1"/>
              <a:t>interest</a:t>
            </a:r>
            <a:r>
              <a:rPr lang="sv-SE" dirty="0"/>
              <a:t> rate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AF32CD-4596-4B02-9BBE-203CAA92A6D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sv-SE" dirty="0"/>
              <a:t>Idag styr Riksbanken räntan, dvs. priset på pengar. Priset på pengar avgör hur mycket pengar som finns.</a:t>
            </a:r>
          </a:p>
          <a:p>
            <a:r>
              <a:rPr lang="sv-SE" dirty="0"/>
              <a:t>Om Riksbanken skulle övergå till att styra mängden pengar direkt, så skulle man på så sätt styra räntan.</a:t>
            </a:r>
          </a:p>
          <a:p>
            <a:r>
              <a:rPr lang="sv-SE" dirty="0"/>
              <a:t>Oavsett om Riksbanken styr räntan eller penningmängden så kommer en för restriktiv politik att leda till arbetslöshet och en för expansiv politik till för hög inflation.</a:t>
            </a:r>
          </a:p>
          <a:p>
            <a:r>
              <a:rPr lang="sv-SE" dirty="0"/>
              <a:t>Detta gäller både med dagens system och med </a:t>
            </a:r>
            <a:r>
              <a:rPr lang="sv-SE" dirty="0" err="1"/>
              <a:t>sovereign</a:t>
            </a:r>
            <a:r>
              <a:rPr lang="sv-SE" dirty="0"/>
              <a:t> </a:t>
            </a:r>
            <a:r>
              <a:rPr lang="sv-SE" dirty="0" err="1"/>
              <a:t>money</a:t>
            </a:r>
            <a:r>
              <a:rPr lang="sv-SE" dirty="0"/>
              <a:t>.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8F2F046-2C25-4378-9E98-CBD7BE76F3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Riksbank</a:t>
            </a:r>
            <a:r>
              <a:rPr lang="en-US" dirty="0"/>
              <a:t> sets the interest rate, i.e. the price of money. The price of money determines the quantity of money.</a:t>
            </a:r>
          </a:p>
          <a:p>
            <a:r>
              <a:rPr lang="en-US" dirty="0"/>
              <a:t>If the </a:t>
            </a:r>
            <a:r>
              <a:rPr lang="en-US" dirty="0" err="1"/>
              <a:t>Riksbank</a:t>
            </a:r>
            <a:r>
              <a:rPr lang="en-US" dirty="0"/>
              <a:t> would set the quantity of money instead, the quantity would determine the price.</a:t>
            </a:r>
          </a:p>
          <a:p>
            <a:r>
              <a:rPr lang="en-US" dirty="0"/>
              <a:t>Regardless whether the </a:t>
            </a:r>
            <a:r>
              <a:rPr lang="en-US" dirty="0" err="1"/>
              <a:t>Riksbank</a:t>
            </a:r>
            <a:r>
              <a:rPr lang="en-US" dirty="0"/>
              <a:t> sets the interest rate or the quantity of money, a too tight policy will increase unemployment and a too loose policy will lead to inflation.</a:t>
            </a:r>
          </a:p>
          <a:p>
            <a:r>
              <a:rPr lang="en-US" dirty="0"/>
              <a:t>This holds true under both the current system and a sovereign money system.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148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D9D2A2-2D67-4679-B13B-B2B4BCA7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could</a:t>
            </a:r>
            <a:r>
              <a:rPr lang="sv-SE" dirty="0"/>
              <a:t> go </a:t>
            </a:r>
            <a:r>
              <a:rPr lang="sv-SE" dirty="0" err="1"/>
              <a:t>wrong</a:t>
            </a:r>
            <a:r>
              <a:rPr lang="sv-SE" dirty="0"/>
              <a:t>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AF32CD-4596-4B02-9BBE-203CAA92A6D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sv-SE" b="1" dirty="0"/>
              <a:t>En e-krona som inte tillåter negativ ränta:</a:t>
            </a:r>
          </a:p>
          <a:p>
            <a:pPr lvl="1"/>
            <a:r>
              <a:rPr lang="sv-SE" dirty="0"/>
              <a:t>Räntan påverkar aktivitetsnivån i ekonomin. När inflationen är låg kan en negativ ränta vara nödvändig för att skapa en tillräckligt låg realränta. </a:t>
            </a:r>
          </a:p>
          <a:p>
            <a:pPr lvl="1"/>
            <a:r>
              <a:rPr lang="sv-SE" dirty="0"/>
              <a:t>Utan möjlighet till negativ ränta försvinner ett mycket viktigt verktyg för att hålla efterfrågan och sysselsättningen uppe vid lågkonjunktur.</a:t>
            </a:r>
          </a:p>
          <a:p>
            <a:pPr lvl="1"/>
            <a:r>
              <a:rPr lang="sv-SE" dirty="0"/>
              <a:t>Det vore oansvarigt att införa en e-krona utan möjlighet till negativ ränta och sannolikheten för att man skulle göra ett så uppenbart politikmisstag får bedömas som liten.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8F2F046-2C25-4378-9E98-CBD7BE76F3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b="1" dirty="0"/>
              <a:t>An e-krona without possibility of negative interest rate:</a:t>
            </a:r>
          </a:p>
          <a:p>
            <a:pPr lvl="1"/>
            <a:r>
              <a:rPr lang="en-US" dirty="0"/>
              <a:t>When inflation is low a negative interest rate may be necessary to achieve a sufficiently low real interest rate.</a:t>
            </a:r>
          </a:p>
          <a:p>
            <a:pPr lvl="1"/>
            <a:r>
              <a:rPr lang="en-US" dirty="0"/>
              <a:t> Without that possibility there is a risk of higher unemployment and lower economic activity in a recession</a:t>
            </a:r>
          </a:p>
          <a:p>
            <a:pPr lvl="1"/>
            <a:r>
              <a:rPr lang="en-US" dirty="0"/>
              <a:t>As this could be very costly, both socially and economically, policy makers are very unlikely to go for that option.</a:t>
            </a:r>
          </a:p>
        </p:txBody>
      </p:sp>
    </p:spTree>
    <p:extLst>
      <p:ext uri="{BB962C8B-B14F-4D97-AF65-F5344CB8AC3E}">
        <p14:creationId xmlns:p14="http://schemas.microsoft.com/office/powerpoint/2010/main" val="3795118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D9D2A2-2D67-4679-B13B-B2B4BCA7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could</a:t>
            </a:r>
            <a:r>
              <a:rPr lang="sv-SE" dirty="0"/>
              <a:t> go </a:t>
            </a:r>
            <a:r>
              <a:rPr lang="sv-SE" dirty="0" err="1"/>
              <a:t>wrong</a:t>
            </a:r>
            <a:r>
              <a:rPr lang="sv-SE" dirty="0"/>
              <a:t>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AF32CD-4596-4B02-9BBE-203CAA92A6D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sv-SE" b="1" dirty="0"/>
              <a:t>Kreditförluster för Riksbanken</a:t>
            </a:r>
          </a:p>
          <a:p>
            <a:pPr lvl="1"/>
            <a:r>
              <a:rPr lang="sv-SE" dirty="0"/>
              <a:t>Om e-kronor blir populära så kommer Riksbanken att få en stor inlåning, som måste lånas ut. </a:t>
            </a:r>
          </a:p>
          <a:p>
            <a:pPr lvl="1"/>
            <a:r>
              <a:rPr lang="sv-SE" dirty="0"/>
              <a:t>Riksbanken har liten kompetens och erfarenhet av kreditbedömning.</a:t>
            </a:r>
          </a:p>
          <a:p>
            <a:pPr lvl="1"/>
            <a:r>
              <a:rPr lang="sv-SE" dirty="0"/>
              <a:t>Kan leda till kreditförluster.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8F2F046-2C25-4378-9E98-CBD7BE76F3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b="1" dirty="0"/>
              <a:t>Credit losses for the central bank?</a:t>
            </a:r>
          </a:p>
          <a:p>
            <a:pPr lvl="1"/>
            <a:r>
              <a:rPr lang="en-US" dirty="0"/>
              <a:t>If the demand for an e-krona is high, the </a:t>
            </a:r>
            <a:r>
              <a:rPr lang="en-US" dirty="0" err="1"/>
              <a:t>Riksbank</a:t>
            </a:r>
            <a:r>
              <a:rPr lang="en-US" dirty="0"/>
              <a:t> will get a lot of deposits, that it has to lend on.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Riksbank</a:t>
            </a:r>
            <a:r>
              <a:rPr lang="en-US" dirty="0"/>
              <a:t> has limited experience and competence in accessing credit risk.</a:t>
            </a:r>
          </a:p>
          <a:p>
            <a:pPr lvl="1"/>
            <a:r>
              <a:rPr lang="en-US" dirty="0"/>
              <a:t>There is therefore a risk for credit losses, that will be borne by tax payers</a:t>
            </a:r>
          </a:p>
        </p:txBody>
      </p:sp>
    </p:spTree>
    <p:extLst>
      <p:ext uri="{BB962C8B-B14F-4D97-AF65-F5344CB8AC3E}">
        <p14:creationId xmlns:p14="http://schemas.microsoft.com/office/powerpoint/2010/main" val="1908036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D9D2A2-2D67-4679-B13B-B2B4BCA7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368301"/>
            <a:ext cx="9144000" cy="1530902"/>
          </a:xfrm>
        </p:spPr>
        <p:txBody>
          <a:bodyPr/>
          <a:lstStyle/>
          <a:p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could</a:t>
            </a:r>
            <a:r>
              <a:rPr lang="sv-SE" dirty="0"/>
              <a:t> go </a:t>
            </a:r>
            <a:r>
              <a:rPr lang="sv-SE" dirty="0" err="1"/>
              <a:t>wrong</a:t>
            </a:r>
            <a:r>
              <a:rPr lang="sv-SE" dirty="0"/>
              <a:t>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AF32CD-4596-4B02-9BBE-203CAA92A6D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sv-SE" b="1" dirty="0"/>
              <a:t>Minskad (eller ökad) löptidstransformation:</a:t>
            </a:r>
          </a:p>
          <a:p>
            <a:pPr lvl="1"/>
            <a:r>
              <a:rPr lang="sv-SE" dirty="0"/>
              <a:t>Löptidstransformation har ett ekonomiskt värde. Sparare värdesätter omedelbart tillgängliga medel och låntagare värdesätter långfristiga lån.</a:t>
            </a:r>
          </a:p>
          <a:p>
            <a:pPr lvl="1"/>
            <a:r>
              <a:rPr lang="sv-SE" dirty="0"/>
              <a:t>Löptidstransformationen är potentiellt instabil och måste därför begränsas, vilket görs idag.</a:t>
            </a:r>
          </a:p>
          <a:p>
            <a:pPr lvl="1"/>
            <a:r>
              <a:rPr lang="sv-SE" dirty="0"/>
              <a:t>För långtgående begränsningar blir dyra.</a:t>
            </a:r>
          </a:p>
          <a:p>
            <a:pPr lvl="1"/>
            <a:r>
              <a:rPr lang="sv-SE" dirty="0"/>
              <a:t>Idag har vi ett regleringssystem för löptidstransformation. Bankerna har </a:t>
            </a:r>
            <a:r>
              <a:rPr lang="sv-SE" dirty="0" err="1"/>
              <a:t>skafat</a:t>
            </a:r>
            <a:r>
              <a:rPr lang="sv-SE" dirty="0"/>
              <a:t> sig en omfattande erfarenhet av att hantera löptidstransformationen. En e-krona skulle kräva ett nytt system för att uppnå önskad mängd löptidstransformation.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8F2F046-2C25-4378-9E98-CBD7BE76F3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29305" y="1898650"/>
            <a:ext cx="4666695" cy="3582988"/>
          </a:xfrm>
        </p:spPr>
        <p:txBody>
          <a:bodyPr>
            <a:normAutofit/>
          </a:bodyPr>
          <a:lstStyle/>
          <a:p>
            <a:r>
              <a:rPr lang="en-US" b="1" dirty="0"/>
              <a:t>Decreased (or increased) maturity transformation</a:t>
            </a:r>
          </a:p>
          <a:p>
            <a:pPr lvl="1"/>
            <a:r>
              <a:rPr lang="en-US" dirty="0"/>
              <a:t>Maturity transformation has an economic value, as savers value access to money on demand, while borrowers usually need long term financing.</a:t>
            </a:r>
          </a:p>
          <a:p>
            <a:pPr lvl="1"/>
            <a:r>
              <a:rPr lang="en-US" dirty="0"/>
              <a:t>Maturity transformation are potentially unstable, and therefore needs to be limited, which it is today.</a:t>
            </a:r>
          </a:p>
          <a:p>
            <a:pPr lvl="1"/>
            <a:r>
              <a:rPr lang="en-US" dirty="0"/>
              <a:t>Too little maturity transformation is costly and too much is risky.</a:t>
            </a:r>
          </a:p>
          <a:p>
            <a:pPr lvl="1"/>
            <a:r>
              <a:rPr lang="en-US" dirty="0"/>
              <a:t>We have regulation for maturity transformation and the banks have considerable experience of handling maturity transformation.  A popular e-krona would require a new system for managing maturity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292987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D9D2A2-2D67-4679-B13B-B2B4BCA7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could</a:t>
            </a:r>
            <a:r>
              <a:rPr lang="sv-SE" dirty="0"/>
              <a:t> go </a:t>
            </a:r>
            <a:r>
              <a:rPr lang="sv-SE" dirty="0" err="1"/>
              <a:t>wrong</a:t>
            </a:r>
            <a:r>
              <a:rPr lang="sv-SE" dirty="0"/>
              <a:t>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AF32CD-4596-4B02-9BBE-203CAA92A6D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sv-SE" b="1" dirty="0"/>
              <a:t>Implementeringsrisk</a:t>
            </a:r>
          </a:p>
          <a:p>
            <a:pPr lvl="1"/>
            <a:r>
              <a:rPr lang="sv-SE" dirty="0"/>
              <a:t>NSFR och LCR</a:t>
            </a:r>
          </a:p>
          <a:p>
            <a:pPr lvl="1"/>
            <a:endParaRPr lang="sv-SE" dirty="0"/>
          </a:p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8F2F046-2C25-4378-9E98-CBD7BE76F3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b="1" dirty="0"/>
              <a:t>Implementation risks?</a:t>
            </a:r>
          </a:p>
          <a:p>
            <a:pPr lvl="1"/>
            <a:r>
              <a:rPr lang="sv-SE" dirty="0"/>
              <a:t>NSFR and LCR</a:t>
            </a:r>
          </a:p>
        </p:txBody>
      </p:sp>
    </p:spTree>
    <p:extLst>
      <p:ext uri="{BB962C8B-B14F-4D97-AF65-F5344CB8AC3E}">
        <p14:creationId xmlns:p14="http://schemas.microsoft.com/office/powerpoint/2010/main" val="3721598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467E80-3BAB-4FFB-9DD1-61507B6F5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Summary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08C6C8D-E206-4ED3-A0A9-06C4E182C31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sv-SE" dirty="0"/>
              <a:t>De av Riksbanken angivna skälen att överväga att införa e-kronor är mycket svaga.</a:t>
            </a:r>
          </a:p>
          <a:p>
            <a:r>
              <a:rPr lang="sv-SE" dirty="0" err="1"/>
              <a:t>Sovereign</a:t>
            </a:r>
            <a:r>
              <a:rPr lang="sv-SE" dirty="0"/>
              <a:t> </a:t>
            </a:r>
            <a:r>
              <a:rPr lang="sv-SE" dirty="0" err="1"/>
              <a:t>money</a:t>
            </a:r>
            <a:r>
              <a:rPr lang="sv-SE" dirty="0"/>
              <a:t> behöver inte innebära någon skillnad mot idag.</a:t>
            </a:r>
          </a:p>
          <a:p>
            <a:r>
              <a:rPr lang="sv-SE" dirty="0"/>
              <a:t>De grundläggande frågorna om reglering av kreditrisk och löptidstransformation är desamma i dagens system som i ett system med </a:t>
            </a:r>
            <a:r>
              <a:rPr lang="sv-SE" dirty="0" err="1"/>
              <a:t>sovereign</a:t>
            </a:r>
            <a:r>
              <a:rPr lang="sv-SE" dirty="0"/>
              <a:t> </a:t>
            </a:r>
            <a:r>
              <a:rPr lang="sv-SE" dirty="0" err="1"/>
              <a:t>money</a:t>
            </a:r>
            <a:r>
              <a:rPr lang="sv-SE" dirty="0"/>
              <a:t>.</a:t>
            </a:r>
          </a:p>
          <a:p>
            <a:r>
              <a:rPr lang="sv-SE" dirty="0"/>
              <a:t>En övergång till </a:t>
            </a:r>
            <a:r>
              <a:rPr lang="sv-SE" dirty="0" err="1"/>
              <a:t>sovereign</a:t>
            </a:r>
            <a:r>
              <a:rPr lang="sv-SE" dirty="0"/>
              <a:t> </a:t>
            </a:r>
            <a:r>
              <a:rPr lang="sv-SE" dirty="0" err="1"/>
              <a:t>money</a:t>
            </a:r>
            <a:r>
              <a:rPr lang="sv-SE" dirty="0"/>
              <a:t> skulle dock medföra stora implementeringsrisker.</a:t>
            </a:r>
          </a:p>
          <a:p>
            <a:r>
              <a:rPr lang="sv-SE" dirty="0"/>
              <a:t>Slutsats: Fortsätt med dagens system och fortsätt med höga krav på bankerna.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E495D97-15F5-4351-97E4-8C06E429B4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The arguments for an e-krona from the </a:t>
            </a:r>
            <a:r>
              <a:rPr lang="en-US" dirty="0" err="1"/>
              <a:t>Riksbank</a:t>
            </a:r>
            <a:r>
              <a:rPr lang="en-US" dirty="0"/>
              <a:t> appears very weak.</a:t>
            </a:r>
          </a:p>
          <a:p>
            <a:r>
              <a:rPr lang="en-US" dirty="0"/>
              <a:t>Sovereign money need not imply any changes in the way the economy works.</a:t>
            </a:r>
          </a:p>
          <a:p>
            <a:r>
              <a:rPr lang="en-US" dirty="0"/>
              <a:t>The fundamental questions regarding credit risk and maturity transformation remains with a sovereign money system.</a:t>
            </a:r>
          </a:p>
          <a:p>
            <a:r>
              <a:rPr lang="en-US" dirty="0"/>
              <a:t>A change of system is risky, as it opens up for mistakes during the implementation.</a:t>
            </a:r>
          </a:p>
          <a:p>
            <a:r>
              <a:rPr lang="en-US" dirty="0"/>
              <a:t>Conclusion: Keep the current system, and work within it to improve it, e.g. keep a strict regime on capital </a:t>
            </a:r>
            <a:r>
              <a:rPr lang="en-US" dirty="0" err="1"/>
              <a:t>requrements</a:t>
            </a:r>
            <a:r>
              <a:rPr lang="en-US" dirty="0"/>
              <a:t> and so on.</a:t>
            </a:r>
          </a:p>
        </p:txBody>
      </p:sp>
    </p:spTree>
    <p:extLst>
      <p:ext uri="{BB962C8B-B14F-4D97-AF65-F5344CB8AC3E}">
        <p14:creationId xmlns:p14="http://schemas.microsoft.com/office/powerpoint/2010/main" val="22758706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venska Bankföreningen">
  <a:themeElements>
    <a:clrScheme name="Svenska Bankföreningen">
      <a:dk1>
        <a:sysClr val="windowText" lastClr="000000"/>
      </a:dk1>
      <a:lt1>
        <a:sysClr val="window" lastClr="FFFFFF"/>
      </a:lt1>
      <a:dk2>
        <a:srgbClr val="005AAB"/>
      </a:dk2>
      <a:lt2>
        <a:srgbClr val="E7E6E6"/>
      </a:lt2>
      <a:accent1>
        <a:srgbClr val="005AAB"/>
      </a:accent1>
      <a:accent2>
        <a:srgbClr val="F68B1F"/>
      </a:accent2>
      <a:accent3>
        <a:srgbClr val="818285"/>
      </a:accent3>
      <a:accent4>
        <a:srgbClr val="748BC6"/>
      </a:accent4>
      <a:accent5>
        <a:srgbClr val="F9B972"/>
      </a:accent5>
      <a:accent6>
        <a:srgbClr val="B9BABB"/>
      </a:accent6>
      <a:hlink>
        <a:srgbClr val="000000"/>
      </a:hlink>
      <a:folHlink>
        <a:srgbClr val="000000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Blå 100 %">
      <a:srgbClr val="005AAB"/>
    </a:custClr>
    <a:custClr name="Orange 100 %">
      <a:srgbClr val="F68B1F"/>
    </a:custClr>
    <a:custClr name="Grey 100 %">
      <a:srgbClr val="818285"/>
    </a:custClr>
    <a:custClr name="Blå 50 %">
      <a:srgbClr val="748BC6"/>
    </a:custClr>
    <a:custClr name="Orange 50 %">
      <a:srgbClr val="F9B972"/>
    </a:custClr>
    <a:custClr name="Grey 50 %">
      <a:srgbClr val="B9BABB"/>
    </a:custClr>
    <a:custClr name="Blå 30 %">
      <a:srgbClr val="BBC3E4"/>
    </a:custClr>
    <a:custClr name="Orange 30 %">
      <a:srgbClr val="FDDDBA"/>
    </a:custClr>
    <a:custClr name="Grey 30 %">
      <a:srgbClr val="DDDDDD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5421</TotalTime>
  <Words>1815</Words>
  <Application>Microsoft Office PowerPoint</Application>
  <PresentationFormat>Bredbild</PresentationFormat>
  <Paragraphs>121</Paragraphs>
  <Slides>13</Slides>
  <Notes>0</Notes>
  <HiddenSlides>0</HiddenSlides>
  <MMClips>0</MMClips>
  <ScaleCrop>false</ScaleCrop>
  <HeadingPairs>
    <vt:vector size="8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Svenska Bankföreningen</vt:lpstr>
      <vt:lpstr>think-cell Slide</vt:lpstr>
      <vt:lpstr>Sovereign Money vs. Fractional Reserve Banking</vt:lpstr>
      <vt:lpstr>Reasons for an e-krona</vt:lpstr>
      <vt:lpstr>Accessability?</vt:lpstr>
      <vt:lpstr>PowerPoint-presentation</vt:lpstr>
      <vt:lpstr>Competition?</vt:lpstr>
      <vt:lpstr>Robustness?</vt:lpstr>
      <vt:lpstr>Sovereign Money</vt:lpstr>
      <vt:lpstr>Quantity of money and the interest rate</vt:lpstr>
      <vt:lpstr>What could go wrong?</vt:lpstr>
      <vt:lpstr>What could go wrong?</vt:lpstr>
      <vt:lpstr>What could go wrong?</vt:lpstr>
      <vt:lpstr>What could go wrong?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Bostadspolitik i januariavtalet</dc:title>
  <dc:creator>Rickard Eriksson</dc:creator>
  <cp:lastModifiedBy>Rickard Eriksson</cp:lastModifiedBy>
  <cp:revision>42</cp:revision>
  <dcterms:created xsi:type="dcterms:W3CDTF">2019-06-10T08:25:41Z</dcterms:created>
  <dcterms:modified xsi:type="dcterms:W3CDTF">2019-06-14T17:45:23Z</dcterms:modified>
</cp:coreProperties>
</file>