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7"/>
  </p:notesMasterIdLst>
  <p:sldIdLst>
    <p:sldId id="256" r:id="rId2"/>
    <p:sldId id="260" r:id="rId3"/>
    <p:sldId id="259" r:id="rId4"/>
    <p:sldId id="294" r:id="rId5"/>
    <p:sldId id="263" r:id="rId6"/>
    <p:sldId id="280" r:id="rId7"/>
    <p:sldId id="290" r:id="rId8"/>
    <p:sldId id="289" r:id="rId9"/>
    <p:sldId id="282" r:id="rId10"/>
    <p:sldId id="266" r:id="rId11"/>
    <p:sldId id="267" r:id="rId12"/>
    <p:sldId id="268" r:id="rId13"/>
    <p:sldId id="283" r:id="rId14"/>
    <p:sldId id="287" r:id="rId15"/>
    <p:sldId id="295" r:id="rId16"/>
    <p:sldId id="269" r:id="rId17"/>
    <p:sldId id="291" r:id="rId18"/>
    <p:sldId id="296" r:id="rId19"/>
    <p:sldId id="270" r:id="rId20"/>
    <p:sldId id="285" r:id="rId21"/>
    <p:sldId id="292" r:id="rId22"/>
    <p:sldId id="293" r:id="rId23"/>
    <p:sldId id="272" r:id="rId24"/>
    <p:sldId id="273" r:id="rId25"/>
    <p:sldId id="274" r:id="rId26"/>
  </p:sldIdLst>
  <p:sldSz cx="12192000" cy="6858000"/>
  <p:notesSz cx="6858000" cy="9144000"/>
  <p:custDataLst>
    <p:tags r:id="rId28"/>
  </p:custDataLst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487" autoAdjust="0"/>
    <p:restoredTop sz="73673" autoAdjust="0"/>
  </p:normalViewPr>
  <p:slideViewPr>
    <p:cSldViewPr snapToGrid="0" showGuides="1">
      <p:cViewPr varScale="1">
        <p:scale>
          <a:sx n="93" d="100"/>
          <a:sy n="93" d="100"/>
        </p:scale>
        <p:origin x="90" y="16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9744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1C8CA2-863B-4A51-B6CD-7F6CA0FCED2C}" type="datetimeFigureOut">
              <a:rPr lang="sv-SE" smtClean="0"/>
              <a:t>2019-06-14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5D6BB0-F964-4373-A2AB-9B382614507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287937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9078F2-9689-4411-A1BA-B3799AD29219}" type="slidenum">
              <a:rPr lang="sv-SE" smtClean="0"/>
              <a:t>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414963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5D6BB0-F964-4373-A2AB-9B3826145073}" type="slidenum">
              <a:rPr lang="sv-SE" smtClean="0"/>
              <a:t>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538744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5D6BB0-F964-4373-A2AB-9B3826145073}" type="slidenum">
              <a:rPr lang="sv-SE" smtClean="0"/>
              <a:t>4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98295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0CC93B-E243-451D-A443-DD1DD5C933EA}" type="slidenum">
              <a:rPr lang="sv-SE" smtClean="0"/>
              <a:t>5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552262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5D6BB0-F964-4373-A2AB-9B3826145073}" type="slidenum">
              <a:rPr lang="sv-SE" smtClean="0"/>
              <a:t>6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7569053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>
          <a:xfrm>
            <a:off x="-111125" y="55563"/>
            <a:ext cx="7002463" cy="3940175"/>
          </a:xfrm>
        </p:spPr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>
          <a:xfrm>
            <a:off x="2" y="3974795"/>
            <a:ext cx="6780441" cy="7051704"/>
          </a:xfrm>
        </p:spPr>
        <p:txBody>
          <a:bodyPr/>
          <a:lstStyle/>
          <a:p>
            <a:pPr marL="171450" lvl="0" indent="-171450" algn="l">
              <a:buFont typeface="Arial" panose="020B0604020202020204" pitchFamily="34" charset="0"/>
              <a:buChar char="•"/>
            </a:pPr>
            <a:endParaRPr lang="sv-SE" sz="1200" b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3577E3-8F80-4B1C-A68E-9CE39DE8F35D}" type="slidenum">
              <a:rPr lang="sv-SE" smtClean="0"/>
              <a:t>8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2448524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9078F2-9689-4411-A1BA-B3799AD29219}" type="slidenum">
              <a:rPr lang="sv-SE" smtClean="0"/>
              <a:t>10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6767044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9078F2-9689-4411-A1BA-B3799AD29219}" type="slidenum">
              <a:rPr lang="sv-SE" smtClean="0"/>
              <a:t>11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6446041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5D6BB0-F964-4373-A2AB-9B3826145073}" type="slidenum">
              <a:rPr lang="sv-SE" smtClean="0"/>
              <a:t>13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9552483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0CC93B-E243-451D-A443-DD1DD5C933EA}" type="slidenum">
              <a:rPr lang="sv-SE" smtClean="0"/>
              <a:t>14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6875757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>
          <a:xfrm>
            <a:off x="681990" y="4773374"/>
            <a:ext cx="5730610" cy="4783706"/>
          </a:xfrm>
        </p:spPr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9078F2-9689-4411-A1BA-B3799AD29219}" type="slidenum">
              <a:rPr lang="sv-SE" smtClean="0"/>
              <a:t>16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3229431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801833-628F-4ED4-968A-E675758C391D}" type="slidenum">
              <a:rPr lang="sv-SE" smtClean="0"/>
              <a:t>17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9296666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5D6BB0-F964-4373-A2AB-9B3826145073}" type="slidenum">
              <a:rPr lang="sv-SE" smtClean="0"/>
              <a:t>18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16604171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9078F2-9689-4411-A1BA-B3799AD29219}" type="slidenum">
              <a:rPr lang="sv-SE" smtClean="0"/>
              <a:t>19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3546912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9078F2-9689-4411-A1BA-B3799AD29219}" type="slidenum">
              <a:rPr lang="sv-SE" smtClean="0"/>
              <a:t>21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2806602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So, to </a:t>
            </a:r>
            <a:r>
              <a:rPr lang="sv-SE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summarise</a:t>
            </a:r>
            <a:r>
              <a:rPr lang="sv-S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</a:t>
            </a:r>
            <a:r>
              <a:rPr lang="sv-SE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conclude</a:t>
            </a:r>
            <a:r>
              <a:rPr lang="sv-S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Money has come </a:t>
            </a:r>
            <a:r>
              <a:rPr lang="sv-SE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up</a:t>
            </a:r>
            <a:r>
              <a:rPr lang="sv-S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sv-SE" dirty="0" smtClean="0"/>
              <a:t>different forms </a:t>
            </a:r>
            <a:r>
              <a:rPr lang="sv-SE" dirty="0" err="1" smtClean="0"/>
              <a:t>through</a:t>
            </a:r>
            <a:r>
              <a:rPr lang="sv-SE" dirty="0" smtClean="0"/>
              <a:t> </a:t>
            </a:r>
            <a:r>
              <a:rPr lang="sv-SE" dirty="0" err="1" smtClean="0"/>
              <a:t>history</a:t>
            </a:r>
            <a:r>
              <a:rPr lang="sv-SE" dirty="0" smtClean="0"/>
              <a:t> and </a:t>
            </a:r>
            <a:r>
              <a:rPr lang="sv-SE" dirty="0" err="1" smtClean="0"/>
              <a:t>accross</a:t>
            </a:r>
            <a:r>
              <a:rPr lang="sv-SE" dirty="0" smtClean="0"/>
              <a:t> </a:t>
            </a:r>
            <a:r>
              <a:rPr lang="sv-SE" dirty="0" err="1" smtClean="0"/>
              <a:t>countries</a:t>
            </a:r>
            <a:r>
              <a:rPr lang="sv-SE" dirty="0" smtClean="0"/>
              <a:t> to </a:t>
            </a:r>
            <a:r>
              <a:rPr lang="sv-SE" dirty="0" err="1" smtClean="0"/>
              <a:t>facilitate</a:t>
            </a:r>
            <a:r>
              <a:rPr lang="sv-SE" dirty="0" smtClean="0"/>
              <a:t> </a:t>
            </a:r>
            <a:r>
              <a:rPr lang="sv-SE" dirty="0" err="1" smtClean="0"/>
              <a:t>daily</a:t>
            </a:r>
            <a:r>
              <a:rPr lang="sv-SE" dirty="0" smtClean="0"/>
              <a:t> </a:t>
            </a:r>
            <a:r>
              <a:rPr lang="sv-SE" dirty="0" err="1" smtClean="0"/>
              <a:t>life</a:t>
            </a:r>
            <a:r>
              <a:rPr lang="sv-SE" dirty="0" smtClean="0"/>
              <a:t>. </a:t>
            </a:r>
            <a:r>
              <a:rPr lang="sv-SE" dirty="0" err="1" smtClean="0"/>
              <a:t>Through</a:t>
            </a:r>
            <a:r>
              <a:rPr lang="sv-SE" dirty="0" smtClean="0"/>
              <a:t> </a:t>
            </a:r>
            <a:r>
              <a:rPr lang="sv-SE" dirty="0" err="1" smtClean="0"/>
              <a:t>history</a:t>
            </a:r>
            <a:r>
              <a:rPr lang="sv-SE" dirty="0" smtClean="0"/>
              <a:t> </a:t>
            </a:r>
            <a:r>
              <a:rPr lang="sv-SE" dirty="0" err="1" smtClean="0"/>
              <a:t>we</a:t>
            </a:r>
            <a:r>
              <a:rPr lang="sv-SE" dirty="0" smtClean="0"/>
              <a:t> </a:t>
            </a:r>
            <a:r>
              <a:rPr lang="sv-SE" dirty="0" err="1" smtClean="0"/>
              <a:t>see</a:t>
            </a:r>
            <a:r>
              <a:rPr lang="sv-SE" dirty="0" smtClean="0"/>
              <a:t> </a:t>
            </a:r>
            <a:r>
              <a:rPr lang="sv-SE" dirty="0" err="1" smtClean="0"/>
              <a:t>whow</a:t>
            </a:r>
            <a:r>
              <a:rPr lang="sv-SE" dirty="0" smtClean="0"/>
              <a:t> </a:t>
            </a:r>
            <a:r>
              <a:rPr lang="sv-SE" dirty="0" err="1" smtClean="0"/>
              <a:t>large</a:t>
            </a:r>
            <a:r>
              <a:rPr lang="sv-SE" dirty="0" smtClean="0"/>
              <a:t> </a:t>
            </a:r>
            <a:r>
              <a:rPr lang="sv-SE" dirty="0" err="1" smtClean="0"/>
              <a:t>technological</a:t>
            </a:r>
            <a:r>
              <a:rPr lang="sv-SE" dirty="0" smtClean="0"/>
              <a:t> </a:t>
            </a:r>
            <a:r>
              <a:rPr lang="sv-SE" dirty="0" err="1" smtClean="0"/>
              <a:t>developments</a:t>
            </a:r>
            <a:r>
              <a:rPr lang="sv-SE" dirty="0" smtClean="0"/>
              <a:t> </a:t>
            </a:r>
            <a:r>
              <a:rPr lang="sv-SE" dirty="0" err="1" smtClean="0"/>
              <a:t>are</a:t>
            </a:r>
            <a:r>
              <a:rPr lang="sv-SE" dirty="0" smtClean="0"/>
              <a:t> </a:t>
            </a:r>
            <a:r>
              <a:rPr lang="sv-SE" dirty="0" err="1" smtClean="0"/>
              <a:t>followed</a:t>
            </a:r>
            <a:r>
              <a:rPr lang="sv-SE" dirty="0" smtClean="0"/>
              <a:t> by </a:t>
            </a:r>
            <a:r>
              <a:rPr lang="sv-SE" dirty="0" err="1" smtClean="0"/>
              <a:t>technological</a:t>
            </a:r>
            <a:r>
              <a:rPr lang="sv-SE" dirty="0" smtClean="0"/>
              <a:t> </a:t>
            </a:r>
            <a:r>
              <a:rPr lang="sv-SE" dirty="0" err="1" smtClean="0"/>
              <a:t>changes</a:t>
            </a:r>
            <a:r>
              <a:rPr lang="sv-SE" dirty="0" smtClean="0"/>
              <a:t> in the </a:t>
            </a:r>
            <a:r>
              <a:rPr lang="sv-SE" dirty="0" err="1" smtClean="0"/>
              <a:t>way</a:t>
            </a:r>
            <a:r>
              <a:rPr lang="sv-SE" dirty="0" smtClean="0"/>
              <a:t> </a:t>
            </a:r>
            <a:r>
              <a:rPr lang="sv-SE" dirty="0" err="1" smtClean="0"/>
              <a:t>we</a:t>
            </a:r>
            <a:r>
              <a:rPr lang="sv-SE" dirty="0" smtClean="0"/>
              <a:t> </a:t>
            </a:r>
            <a:r>
              <a:rPr lang="sv-SE" dirty="0" err="1" smtClean="0"/>
              <a:t>pay</a:t>
            </a:r>
            <a:r>
              <a:rPr lang="sv-SE" dirty="0" smtClean="0"/>
              <a:t>. </a:t>
            </a:r>
            <a:r>
              <a:rPr lang="sv-SE" dirty="0" err="1" smtClean="0"/>
              <a:t>Often</a:t>
            </a:r>
            <a:r>
              <a:rPr lang="sv-SE" dirty="0" smtClean="0"/>
              <a:t>  the </a:t>
            </a:r>
            <a:r>
              <a:rPr lang="sv-SE" dirty="0" err="1" smtClean="0"/>
              <a:t>first</a:t>
            </a:r>
            <a:r>
              <a:rPr lang="sv-SE" dirty="0" smtClean="0"/>
              <a:t> </a:t>
            </a:r>
            <a:r>
              <a:rPr lang="sv-SE" dirty="0" err="1" smtClean="0"/>
              <a:t>initiatives</a:t>
            </a:r>
            <a:r>
              <a:rPr lang="sv-SE" dirty="0" smtClean="0"/>
              <a:t> </a:t>
            </a:r>
            <a:r>
              <a:rPr lang="sv-SE" dirty="0" err="1" smtClean="0"/>
              <a:t>are</a:t>
            </a:r>
            <a:r>
              <a:rPr lang="sv-SE" dirty="0" smtClean="0"/>
              <a:t> private </a:t>
            </a:r>
            <a:r>
              <a:rPr lang="sv-SE" dirty="0" err="1" smtClean="0"/>
              <a:t>but</a:t>
            </a:r>
            <a:r>
              <a:rPr lang="sv-SE" dirty="0" smtClean="0"/>
              <a:t> </a:t>
            </a:r>
            <a:r>
              <a:rPr lang="sv-SE" dirty="0" err="1" smtClean="0"/>
              <a:t>sooner</a:t>
            </a:r>
            <a:r>
              <a:rPr lang="sv-SE" dirty="0" smtClean="0"/>
              <a:t> or later the </a:t>
            </a:r>
            <a:r>
              <a:rPr lang="sv-SE" dirty="0" err="1" smtClean="0"/>
              <a:t>state</a:t>
            </a:r>
            <a:r>
              <a:rPr lang="sv-SE" dirty="0" smtClean="0"/>
              <a:t> </a:t>
            </a:r>
            <a:r>
              <a:rPr lang="sv-SE" dirty="0" err="1" smtClean="0"/>
              <a:t>comes</a:t>
            </a:r>
            <a:r>
              <a:rPr lang="sv-SE" dirty="0" smtClean="0"/>
              <a:t> </a:t>
            </a:r>
            <a:r>
              <a:rPr lang="sv-SE" dirty="0" err="1" smtClean="0"/>
              <a:t>into</a:t>
            </a:r>
            <a:r>
              <a:rPr lang="sv-SE" dirty="0" smtClean="0"/>
              <a:t> the </a:t>
            </a:r>
            <a:r>
              <a:rPr lang="sv-SE" dirty="0" err="1" smtClean="0"/>
              <a:t>picture</a:t>
            </a:r>
            <a:r>
              <a:rPr lang="sv-SE" dirty="0"/>
              <a:t> </a:t>
            </a:r>
            <a:r>
              <a:rPr lang="sv-SE" dirty="0" err="1" smtClean="0"/>
              <a:t>coordinating</a:t>
            </a:r>
            <a:r>
              <a:rPr lang="sv-SE" dirty="0" smtClean="0"/>
              <a:t> and </a:t>
            </a:r>
            <a:r>
              <a:rPr lang="sv-SE" dirty="0" err="1" smtClean="0"/>
              <a:t>making</a:t>
            </a:r>
            <a:r>
              <a:rPr lang="sv-SE" dirty="0" smtClean="0"/>
              <a:t> sure </a:t>
            </a:r>
            <a:r>
              <a:rPr lang="sv-SE" dirty="0" err="1" smtClean="0"/>
              <a:t>that</a:t>
            </a:r>
            <a:r>
              <a:rPr lang="sv-SE" dirty="0" smtClean="0"/>
              <a:t> the </a:t>
            </a:r>
            <a:r>
              <a:rPr lang="sv-SE" dirty="0" err="1" smtClean="0"/>
              <a:t>advantages</a:t>
            </a:r>
            <a:r>
              <a:rPr lang="sv-SE" dirty="0" smtClean="0"/>
              <a:t> </a:t>
            </a:r>
            <a:r>
              <a:rPr lang="sv-SE" dirty="0" err="1" smtClean="0"/>
              <a:t>are</a:t>
            </a:r>
            <a:r>
              <a:rPr lang="sv-SE" dirty="0" smtClean="0"/>
              <a:t> </a:t>
            </a:r>
            <a:r>
              <a:rPr lang="sv-SE" dirty="0" err="1" smtClean="0"/>
              <a:t>exploited</a:t>
            </a:r>
            <a:r>
              <a:rPr lang="sv-SE" dirty="0" smtClean="0"/>
              <a:t> </a:t>
            </a:r>
            <a:r>
              <a:rPr lang="sv-SE" dirty="0" err="1" smtClean="0"/>
              <a:t>fully</a:t>
            </a:r>
            <a:r>
              <a:rPr lang="sv-SE" dirty="0" smtClean="0"/>
              <a:t>. </a:t>
            </a:r>
          </a:p>
          <a:p>
            <a:endParaRPr lang="sv-SE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sv-S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350 </a:t>
            </a:r>
            <a:r>
              <a:rPr lang="sv-SE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years</a:t>
            </a:r>
            <a:r>
              <a:rPr lang="sv-S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v-SE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ago</a:t>
            </a:r>
            <a:r>
              <a:rPr lang="sv-S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Stockholm Banco, </a:t>
            </a:r>
            <a:r>
              <a:rPr lang="sv-SE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that</a:t>
            </a:r>
            <a:r>
              <a:rPr lang="sv-S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later </a:t>
            </a:r>
            <a:r>
              <a:rPr lang="sv-SE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became</a:t>
            </a:r>
            <a:r>
              <a:rPr lang="sv-S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the Riksbank, </a:t>
            </a:r>
            <a:r>
              <a:rPr lang="sv-SE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was</a:t>
            </a:r>
            <a:r>
              <a:rPr lang="sv-S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v-SE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first</a:t>
            </a:r>
            <a:r>
              <a:rPr lang="sv-S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 </a:t>
            </a:r>
            <a:r>
              <a:rPr lang="sv-SE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issue</a:t>
            </a:r>
            <a:r>
              <a:rPr lang="sv-S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modern paper </a:t>
            </a:r>
            <a:r>
              <a:rPr lang="sv-SE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notes</a:t>
            </a:r>
            <a:r>
              <a:rPr lang="sv-S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Europé so </a:t>
            </a:r>
            <a:r>
              <a:rPr lang="sv-SE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that</a:t>
            </a:r>
            <a:r>
              <a:rPr lang="sv-S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v-SE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people</a:t>
            </a:r>
            <a:r>
              <a:rPr lang="sv-S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no </a:t>
            </a:r>
            <a:r>
              <a:rPr lang="sv-SE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longer</a:t>
            </a:r>
            <a:r>
              <a:rPr lang="sv-S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v-SE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had</a:t>
            </a:r>
            <a:r>
              <a:rPr lang="sv-S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 </a:t>
            </a:r>
            <a:r>
              <a:rPr lang="sv-SE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carry</a:t>
            </a:r>
            <a:r>
              <a:rPr lang="sv-S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v-SE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heave</a:t>
            </a:r>
            <a:r>
              <a:rPr lang="sv-S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v-SE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metal</a:t>
            </a:r>
            <a:r>
              <a:rPr lang="sv-S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v-SE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coin</a:t>
            </a:r>
            <a:r>
              <a:rPr lang="sv-S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sv-SE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</a:t>
            </a:r>
            <a:r>
              <a:rPr lang="sv-S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v-SE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was</a:t>
            </a:r>
            <a:r>
              <a:rPr lang="sv-S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v-SE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made</a:t>
            </a:r>
            <a:r>
              <a:rPr lang="sv-S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v-SE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possible</a:t>
            </a:r>
            <a:r>
              <a:rPr lang="sv-S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by the new </a:t>
            </a:r>
            <a:r>
              <a:rPr lang="sv-SE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printing</a:t>
            </a:r>
            <a:r>
              <a:rPr lang="sv-S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v-SE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technology</a:t>
            </a:r>
            <a:r>
              <a:rPr lang="sv-S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For long </a:t>
            </a:r>
            <a:r>
              <a:rPr lang="sv-SE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time</a:t>
            </a:r>
            <a:r>
              <a:rPr lang="sv-S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central bank </a:t>
            </a:r>
            <a:r>
              <a:rPr lang="sv-SE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notes</a:t>
            </a:r>
            <a:r>
              <a:rPr lang="sv-S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</a:t>
            </a:r>
            <a:r>
              <a:rPr lang="sv-SE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privately</a:t>
            </a:r>
            <a:r>
              <a:rPr lang="sv-S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v-SE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issued</a:t>
            </a:r>
            <a:r>
              <a:rPr lang="sv-S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v-SE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notes</a:t>
            </a:r>
            <a:r>
              <a:rPr lang="sv-S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v-SE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coexisted</a:t>
            </a:r>
            <a:r>
              <a:rPr lang="sv-S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sv-SE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But</a:t>
            </a:r>
            <a:r>
              <a:rPr lang="sv-S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v-SE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there</a:t>
            </a:r>
            <a:r>
              <a:rPr lang="sv-S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v-SE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was</a:t>
            </a:r>
            <a:r>
              <a:rPr lang="sv-S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 </a:t>
            </a:r>
            <a:r>
              <a:rPr lang="sv-SE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need</a:t>
            </a:r>
            <a:r>
              <a:rPr lang="sv-S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for </a:t>
            </a:r>
            <a:r>
              <a:rPr lang="sv-SE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simplication</a:t>
            </a:r>
            <a:r>
              <a:rPr lang="sv-S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</a:t>
            </a:r>
            <a:r>
              <a:rPr lang="sv-SE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standardisation</a:t>
            </a:r>
            <a:r>
              <a:rPr lang="sv-S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so the </a:t>
            </a:r>
            <a:r>
              <a:rPr lang="sv-SE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state</a:t>
            </a:r>
            <a:r>
              <a:rPr lang="sv-S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v-SE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eventually</a:t>
            </a:r>
            <a:r>
              <a:rPr lang="sv-S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v-SE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was</a:t>
            </a:r>
            <a:r>
              <a:rPr lang="sv-S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given </a:t>
            </a:r>
            <a:r>
              <a:rPr lang="sv-SE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monopoly</a:t>
            </a:r>
            <a:r>
              <a:rPr lang="sv-S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the provision </a:t>
            </a:r>
            <a:r>
              <a:rPr lang="sv-SE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</a:t>
            </a:r>
            <a:r>
              <a:rPr lang="sv-S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cash to the public</a:t>
            </a:r>
            <a:r>
              <a:rPr lang="sv-SE" dirty="0" smtClean="0"/>
              <a:t>. </a:t>
            </a:r>
            <a:endParaRPr lang="sv-SE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sv-SE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Now</a:t>
            </a:r>
            <a:r>
              <a:rPr lang="sv-S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v-SE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</a:t>
            </a:r>
            <a:r>
              <a:rPr lang="sv-S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face </a:t>
            </a:r>
            <a:r>
              <a:rPr lang="sv-SE" dirty="0" smtClean="0"/>
              <a:t>a new </a:t>
            </a:r>
            <a:r>
              <a:rPr lang="sv-SE" dirty="0" err="1" smtClean="0"/>
              <a:t>technological</a:t>
            </a:r>
            <a:r>
              <a:rPr lang="sv-SE" dirty="0" smtClean="0"/>
              <a:t> </a:t>
            </a:r>
            <a:r>
              <a:rPr lang="sv-SE" dirty="0" err="1" smtClean="0"/>
              <a:t>leap</a:t>
            </a:r>
            <a:r>
              <a:rPr lang="sv-SE" dirty="0" smtClean="0"/>
              <a:t> </a:t>
            </a:r>
            <a:r>
              <a:rPr lang="sv-SE" dirty="0" err="1" smtClean="0"/>
              <a:t>through</a:t>
            </a:r>
            <a:r>
              <a:rPr lang="sv-SE" dirty="0" smtClean="0"/>
              <a:t> the </a:t>
            </a:r>
            <a:r>
              <a:rPr lang="sv-SE" dirty="0" err="1" smtClean="0"/>
              <a:t>ditgitalisation</a:t>
            </a:r>
            <a:r>
              <a:rPr lang="sv-SE" dirty="0" smtClean="0"/>
              <a:t> </a:t>
            </a:r>
            <a:r>
              <a:rPr lang="sv-SE" dirty="0" err="1" smtClean="0"/>
              <a:t>of</a:t>
            </a:r>
            <a:r>
              <a:rPr lang="sv-SE" dirty="0" smtClean="0"/>
              <a:t> </a:t>
            </a:r>
            <a:r>
              <a:rPr lang="sv-SE" dirty="0" err="1" smtClean="0"/>
              <a:t>society</a:t>
            </a:r>
            <a:r>
              <a:rPr lang="sv-SE" dirty="0" smtClean="0"/>
              <a:t>. </a:t>
            </a:r>
            <a:r>
              <a:rPr lang="sv-SE" dirty="0" err="1" smtClean="0"/>
              <a:t>Once</a:t>
            </a:r>
            <a:r>
              <a:rPr lang="sv-SE" dirty="0" smtClean="0"/>
              <a:t> </a:t>
            </a:r>
            <a:r>
              <a:rPr lang="sv-SE" dirty="0" err="1" smtClean="0"/>
              <a:t>more</a:t>
            </a:r>
            <a:r>
              <a:rPr lang="sv-SE" dirty="0" smtClean="0"/>
              <a:t>, </a:t>
            </a:r>
            <a:r>
              <a:rPr lang="sv-SE" dirty="0" err="1" smtClean="0"/>
              <a:t>there</a:t>
            </a:r>
            <a:r>
              <a:rPr lang="sv-SE" dirty="0" smtClean="0"/>
              <a:t> </a:t>
            </a:r>
            <a:r>
              <a:rPr lang="sv-SE" dirty="0" err="1" smtClean="0"/>
              <a:t>are</a:t>
            </a:r>
            <a:r>
              <a:rPr lang="sv-SE" dirty="0" smtClean="0"/>
              <a:t> </a:t>
            </a:r>
            <a:r>
              <a:rPr lang="sv-SE" dirty="0" err="1" smtClean="0"/>
              <a:t>plenty</a:t>
            </a:r>
            <a:r>
              <a:rPr lang="sv-SE" dirty="0" smtClean="0"/>
              <a:t> </a:t>
            </a:r>
            <a:r>
              <a:rPr lang="sv-SE" dirty="0" err="1" smtClean="0"/>
              <a:t>of</a:t>
            </a:r>
            <a:r>
              <a:rPr lang="sv-SE" dirty="0" smtClean="0"/>
              <a:t> private </a:t>
            </a:r>
            <a:r>
              <a:rPr lang="sv-SE" dirty="0" err="1" smtClean="0"/>
              <a:t>initiatives</a:t>
            </a:r>
            <a:r>
              <a:rPr lang="sv-SE" dirty="0" smtClean="0"/>
              <a:t> </a:t>
            </a:r>
            <a:r>
              <a:rPr lang="sv-SE" dirty="0" err="1" smtClean="0"/>
              <a:t>but</a:t>
            </a:r>
            <a:r>
              <a:rPr lang="sv-SE" dirty="0" smtClean="0"/>
              <a:t> </a:t>
            </a:r>
            <a:r>
              <a:rPr lang="sv-SE" dirty="0" err="1" smtClean="0"/>
              <a:t>yet</a:t>
            </a:r>
            <a:r>
              <a:rPr lang="sv-SE" dirty="0" smtClean="0"/>
              <a:t> </a:t>
            </a:r>
            <a:r>
              <a:rPr lang="sv-SE" dirty="0" err="1" smtClean="0"/>
              <a:t>none</a:t>
            </a:r>
            <a:r>
              <a:rPr lang="sv-SE" dirty="0" smtClean="0"/>
              <a:t> from the </a:t>
            </a:r>
            <a:r>
              <a:rPr lang="sv-SE" dirty="0" err="1" smtClean="0"/>
              <a:t>state</a:t>
            </a:r>
            <a:r>
              <a:rPr lang="sv-SE" dirty="0" smtClean="0"/>
              <a:t>. </a:t>
            </a:r>
            <a:r>
              <a:rPr lang="sv-SE" sz="1200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</a:t>
            </a:r>
            <a:r>
              <a:rPr lang="sv-SE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v-SE" sz="1200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might</a:t>
            </a:r>
            <a:r>
              <a:rPr lang="sv-SE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v-SE" sz="1200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once</a:t>
            </a:r>
            <a:r>
              <a:rPr lang="sv-S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v-SE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again</a:t>
            </a:r>
            <a:r>
              <a:rPr lang="sv-S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be </a:t>
            </a:r>
            <a:r>
              <a:rPr lang="sv-SE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among</a:t>
            </a:r>
            <a:r>
              <a:rPr lang="sv-S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the </a:t>
            </a:r>
            <a:r>
              <a:rPr lang="sv-SE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first</a:t>
            </a:r>
            <a:r>
              <a:rPr lang="sv-S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 </a:t>
            </a:r>
            <a:r>
              <a:rPr lang="sv-SE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innovate</a:t>
            </a:r>
            <a:r>
              <a:rPr lang="sv-S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v-SE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through</a:t>
            </a:r>
            <a:r>
              <a:rPr lang="sv-S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 new form </a:t>
            </a:r>
            <a:r>
              <a:rPr lang="sv-SE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</a:t>
            </a:r>
            <a:r>
              <a:rPr lang="sv-S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central bank digital </a:t>
            </a:r>
            <a:r>
              <a:rPr lang="sv-SE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currency</a:t>
            </a:r>
            <a:r>
              <a:rPr lang="sv-S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v-SE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that</a:t>
            </a:r>
            <a:r>
              <a:rPr lang="sv-S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v-SE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meets</a:t>
            </a:r>
            <a:r>
              <a:rPr lang="sv-S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the </a:t>
            </a:r>
            <a:r>
              <a:rPr lang="sv-SE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need</a:t>
            </a:r>
            <a:r>
              <a:rPr lang="sv-SE" dirty="0" err="1" smtClean="0"/>
              <a:t>s</a:t>
            </a:r>
            <a:r>
              <a:rPr lang="sv-SE" dirty="0" smtClean="0"/>
              <a:t> </a:t>
            </a:r>
            <a:r>
              <a:rPr lang="sv-SE" dirty="0" err="1" smtClean="0"/>
              <a:t>of</a:t>
            </a:r>
            <a:r>
              <a:rPr lang="sv-SE" dirty="0" smtClean="0"/>
              <a:t> </a:t>
            </a:r>
            <a:r>
              <a:rPr lang="sv-SE" dirty="0" err="1" smtClean="0"/>
              <a:t>society</a:t>
            </a:r>
            <a:r>
              <a:rPr lang="sv-SE" dirty="0" smtClean="0"/>
              <a:t> </a:t>
            </a:r>
            <a:r>
              <a:rPr lang="sv-SE" dirty="0" err="1" smtClean="0"/>
              <a:t>adapting</a:t>
            </a:r>
            <a:r>
              <a:rPr lang="sv-SE" dirty="0" smtClean="0"/>
              <a:t> </a:t>
            </a:r>
            <a:r>
              <a:rPr lang="sv-SE" dirty="0" err="1" smtClean="0"/>
              <a:t>fiat</a:t>
            </a:r>
            <a:r>
              <a:rPr lang="sv-SE" dirty="0" smtClean="0"/>
              <a:t> </a:t>
            </a:r>
            <a:r>
              <a:rPr lang="sv-SE" dirty="0" err="1" smtClean="0"/>
              <a:t>currency</a:t>
            </a:r>
            <a:r>
              <a:rPr lang="sv-SE" dirty="0" smtClean="0"/>
              <a:t> to </a:t>
            </a:r>
            <a:r>
              <a:rPr lang="sv-SE" dirty="0" err="1" smtClean="0"/>
              <a:t>today’s</a:t>
            </a:r>
            <a:r>
              <a:rPr lang="sv-SE" dirty="0" smtClean="0"/>
              <a:t> </a:t>
            </a:r>
            <a:r>
              <a:rPr lang="sv-SE" dirty="0" err="1" smtClean="0"/>
              <a:t>technology</a:t>
            </a:r>
            <a:r>
              <a:rPr lang="sv-SE" dirty="0" smtClean="0"/>
              <a:t>.</a:t>
            </a:r>
            <a:endParaRPr lang="sv-SE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sv-SE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sv-SE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Hirstorically</a:t>
            </a:r>
            <a:r>
              <a:rPr lang="sv-S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v-SE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</a:t>
            </a:r>
            <a:r>
              <a:rPr lang="sv-S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v-SE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have</a:t>
            </a:r>
            <a:r>
              <a:rPr lang="sv-S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v-SE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seen</a:t>
            </a:r>
            <a:r>
              <a:rPr lang="sv-S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v-SE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that</a:t>
            </a:r>
            <a:r>
              <a:rPr lang="sv-S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v-SE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</a:t>
            </a:r>
            <a:r>
              <a:rPr lang="sv-S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v-SE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obtain</a:t>
            </a:r>
            <a:r>
              <a:rPr lang="sv-S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the best </a:t>
            </a:r>
            <a:r>
              <a:rPr lang="sv-SE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results</a:t>
            </a:r>
            <a:r>
              <a:rPr lang="sv-S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v-SE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when</a:t>
            </a:r>
            <a:r>
              <a:rPr lang="sv-S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the Riksbank </a:t>
            </a:r>
            <a:r>
              <a:rPr lang="sv-SE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leads</a:t>
            </a:r>
            <a:r>
              <a:rPr lang="sv-S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the </a:t>
            </a:r>
            <a:r>
              <a:rPr lang="sv-SE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way</a:t>
            </a:r>
            <a:r>
              <a:rPr lang="sv-S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sv-SE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cooperation</a:t>
            </a:r>
            <a:r>
              <a:rPr lang="sv-S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v-SE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with</a:t>
            </a:r>
            <a:r>
              <a:rPr lang="sv-S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the market.</a:t>
            </a:r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1EC786-F224-4670-8922-83308F6A88ED}" type="slidenum">
              <a:rPr lang="sv-SE" smtClean="0"/>
              <a:t>25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609506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tags" Target="../tags/tag4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5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objekt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539" y="383383"/>
            <a:ext cx="6081713" cy="6081713"/>
          </a:xfrm>
          <a:prstGeom prst="rect">
            <a:avLst/>
          </a:prstGeom>
        </p:spPr>
      </p:pic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831600" y="1440000"/>
            <a:ext cx="4547644" cy="2387600"/>
          </a:xfrm>
        </p:spPr>
        <p:txBody>
          <a:bodyPr anchor="t" anchorCtr="0">
            <a:normAutofit/>
          </a:bodyPr>
          <a:lstStyle>
            <a:lvl1pPr algn="l">
              <a:defRPr sz="4600" baseline="0">
                <a:solidFill>
                  <a:schemeClr val="bg1"/>
                </a:solidFill>
              </a:defRPr>
            </a:lvl1pPr>
          </a:lstStyle>
          <a:p>
            <a:r>
              <a:rPr lang="sv-SE" smtClean="0"/>
              <a:t>Klicka här för att ändra format</a:t>
            </a:r>
            <a:endParaRPr lang="sv-SE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7596560" y="2916000"/>
            <a:ext cx="4222748" cy="1655762"/>
          </a:xfrm>
        </p:spPr>
        <p:txBody>
          <a:bodyPr/>
          <a:lstStyle>
            <a:lvl1pPr marL="0" indent="0" algn="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smtClean="0"/>
              <a:t>Klicka om du vill redigera mall för underrubrikformat</a:t>
            </a:r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5B76A-6E9E-4212-A813-7C7074D27AEA}" type="datetimeFigureOut">
              <a:rPr lang="en-GB" smtClean="0"/>
              <a:t>14/06/2019</a:t>
            </a:fld>
            <a:endParaRPr lang="en-GB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690A7-9BD4-4FE6-99BD-60038F9BBBD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43377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5B76A-6E9E-4212-A813-7C7074D27AEA}" type="datetimeFigureOut">
              <a:rPr lang="en-GB" smtClean="0"/>
              <a:t>14/06/2019</a:t>
            </a:fld>
            <a:endParaRPr lang="en-GB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690A7-9BD4-4FE6-99BD-60038F9BBBD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39260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 smtClean="0"/>
              <a:t>Redigera format för bakgrundstext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5B76A-6E9E-4212-A813-7C7074D27AEA}" type="datetimeFigureOut">
              <a:rPr lang="en-GB" smtClean="0"/>
              <a:t>14/06/2019</a:t>
            </a:fld>
            <a:endParaRPr lang="en-GB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690A7-9BD4-4FE6-99BD-60038F9BBBD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23462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1439999" y="1825625"/>
            <a:ext cx="4356000" cy="4356000"/>
          </a:xfrm>
        </p:spPr>
        <p:txBody>
          <a:bodyPr/>
          <a:lstStyle/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 dirty="0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6393661" y="1825625"/>
            <a:ext cx="4356000" cy="4356000"/>
          </a:xfrm>
        </p:spPr>
        <p:txBody>
          <a:bodyPr/>
          <a:lstStyle/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 dirty="0"/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5B76A-6E9E-4212-A813-7C7074D27AEA}" type="datetimeFigureOut">
              <a:rPr lang="en-GB" smtClean="0"/>
              <a:t>14/06/2019</a:t>
            </a:fld>
            <a:endParaRPr lang="en-GB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690A7-9BD4-4FE6-99BD-60038F9BBBD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98112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439999" y="365125"/>
            <a:ext cx="9301026" cy="1325563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sv-SE" dirty="0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1450980" y="1681163"/>
            <a:ext cx="43560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Redigera format för bakgrundstext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1450978" y="2505075"/>
            <a:ext cx="4356000" cy="3684588"/>
          </a:xfrm>
        </p:spPr>
        <p:txBody>
          <a:bodyPr/>
          <a:lstStyle/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 dirty="0"/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/>
          </p:nvPr>
        </p:nvSpPr>
        <p:spPr>
          <a:xfrm>
            <a:off x="6393658" y="1681163"/>
            <a:ext cx="43560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Redigera format för bakgrundstext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6393658" y="2505075"/>
            <a:ext cx="4356000" cy="3684588"/>
          </a:xfrm>
        </p:spPr>
        <p:txBody>
          <a:bodyPr/>
          <a:lstStyle/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 dirty="0"/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5B76A-6E9E-4212-A813-7C7074D27AEA}" type="datetimeFigureOut">
              <a:rPr lang="en-GB" smtClean="0"/>
              <a:t>14/06/2019</a:t>
            </a:fld>
            <a:endParaRPr lang="en-GB"/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690A7-9BD4-4FE6-99BD-60038F9BBBD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54777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5B76A-6E9E-4212-A813-7C7074D27AEA}" type="datetimeFigureOut">
              <a:rPr lang="en-GB" smtClean="0"/>
              <a:t>14/06/2019</a:t>
            </a:fld>
            <a:endParaRPr lang="en-GB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690A7-9BD4-4FE6-99BD-60038F9BBBD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91149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5B76A-6E9E-4212-A813-7C7074D27AEA}" type="datetimeFigureOut">
              <a:rPr lang="en-GB" smtClean="0"/>
              <a:t>14/06/2019</a:t>
            </a:fld>
            <a:endParaRPr lang="en-GB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690A7-9BD4-4FE6-99BD-60038F9BBBD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64088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 diag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 dirty="0"/>
          </a:p>
        </p:txBody>
      </p:sp>
      <p:sp>
        <p:nvSpPr>
          <p:cNvPr id="3" name="Chart1"/>
          <p:cNvSpPr>
            <a:spLocks noGrp="1"/>
          </p:cNvSpPr>
          <p:nvPr>
            <p:ph idx="1" hasCustomPrompt="1"/>
            <p:custDataLst>
              <p:tags r:id="rId1"/>
            </p:custDataLst>
          </p:nvPr>
        </p:nvSpPr>
        <p:spPr>
          <a:xfrm>
            <a:off x="1439999" y="1825625"/>
            <a:ext cx="9301026" cy="429437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sv-SE" dirty="0"/>
              <a:t>Klistra in diagram här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5B76A-6E9E-4212-A813-7C7074D27AEA}" type="datetimeFigureOut">
              <a:rPr lang="en-GB" smtClean="0"/>
              <a:t>14/06/2019</a:t>
            </a:fld>
            <a:endParaRPr lang="en-GB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690A7-9BD4-4FE6-99BD-60038F9BBBDF}" type="slidenum">
              <a:rPr lang="en-GB" smtClean="0"/>
              <a:t>‹#›</a:t>
            </a:fld>
            <a:endParaRPr lang="en-GB"/>
          </a:p>
        </p:txBody>
      </p:sp>
      <p:sp>
        <p:nvSpPr>
          <p:cNvPr id="8" name="Anm"/>
          <p:cNvSpPr>
            <a:spLocks noGrp="1"/>
          </p:cNvSpPr>
          <p:nvPr>
            <p:ph type="body" sz="quarter" idx="13" hasCustomPrompt="1"/>
            <p:custDataLst>
              <p:tags r:id="rId2"/>
            </p:custDataLst>
          </p:nvPr>
        </p:nvSpPr>
        <p:spPr>
          <a:xfrm>
            <a:off x="1439861" y="6120000"/>
            <a:ext cx="4572000" cy="738000"/>
          </a:xfrm>
        </p:spPr>
        <p:txBody>
          <a:bodyPr tIns="0" bIns="0">
            <a:noAutofit/>
          </a:bodyPr>
          <a:lstStyle>
            <a:lvl1pPr marL="0" indent="0">
              <a:buNone/>
              <a:defRPr sz="1200" baseline="0"/>
            </a:lvl1pPr>
          </a:lstStyle>
          <a:p>
            <a:pPr lvl="0"/>
            <a:r>
              <a:rPr lang="sv-SE" dirty="0"/>
              <a:t>Skriv anmärkning här</a:t>
            </a:r>
          </a:p>
        </p:txBody>
      </p:sp>
      <p:sp>
        <p:nvSpPr>
          <p:cNvPr id="9" name="Source"/>
          <p:cNvSpPr>
            <a:spLocks noGrp="1"/>
          </p:cNvSpPr>
          <p:nvPr>
            <p:ph type="body" sz="quarter" idx="14" hasCustomPrompt="1"/>
            <p:custDataLst>
              <p:tags r:id="rId3"/>
            </p:custDataLst>
          </p:nvPr>
        </p:nvSpPr>
        <p:spPr>
          <a:xfrm>
            <a:off x="6171617" y="6120000"/>
            <a:ext cx="4572000" cy="738000"/>
          </a:xfrm>
        </p:spPr>
        <p:txBody>
          <a:bodyPr tIns="0" bIns="0">
            <a:noAutofit/>
          </a:bodyPr>
          <a:lstStyle>
            <a:lvl1pPr marL="0" indent="0" algn="r">
              <a:buNone/>
              <a:defRPr sz="1200"/>
            </a:lvl1pPr>
          </a:lstStyle>
          <a:p>
            <a:pPr lvl="0"/>
            <a:r>
              <a:rPr lang="sv-SE" dirty="0"/>
              <a:t>Skriv källa här</a:t>
            </a:r>
          </a:p>
        </p:txBody>
      </p:sp>
      <p:sp>
        <p:nvSpPr>
          <p:cNvPr id="11" name="ChartTitle"/>
          <p:cNvSpPr>
            <a:spLocks noGrp="1"/>
          </p:cNvSpPr>
          <p:nvPr>
            <p:ph type="body" sz="quarter" idx="15"/>
            <p:custDataLst>
              <p:tags r:id="rId4"/>
            </p:custDataLst>
          </p:nvPr>
        </p:nvSpPr>
        <p:spPr>
          <a:xfrm>
            <a:off x="1450975" y="1550635"/>
            <a:ext cx="9290050" cy="370800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800"/>
            </a:lvl1pPr>
          </a:lstStyle>
          <a:p>
            <a:pPr lvl="0"/>
            <a:r>
              <a:rPr lang="sv-SE" smtClean="0"/>
              <a:t>Redigera format för bakgrundstext</a:t>
            </a:r>
          </a:p>
        </p:txBody>
      </p:sp>
    </p:spTree>
    <p:extLst>
      <p:ext uri="{BB962C8B-B14F-4D97-AF65-F5344CB8AC3E}">
        <p14:creationId xmlns:p14="http://schemas.microsoft.com/office/powerpoint/2010/main" val="5384469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diag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439999" y="365125"/>
            <a:ext cx="9301026" cy="1325563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sv-SE" dirty="0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1450980" y="1681163"/>
            <a:ext cx="4464000" cy="823912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spcAft>
                <a:spcPts val="300"/>
              </a:spcAft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Redigera format för bakgrundstext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1450978" y="2671200"/>
            <a:ext cx="4464000" cy="3351600"/>
          </a:xfrm>
        </p:spPr>
        <p:txBody>
          <a:bodyPr/>
          <a:lstStyle/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 dirty="0"/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/>
          </p:nvPr>
        </p:nvSpPr>
        <p:spPr>
          <a:xfrm>
            <a:off x="6272471" y="1681163"/>
            <a:ext cx="4464000" cy="823912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spcAft>
                <a:spcPts val="300"/>
              </a:spcAft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Redigera format för bakgrundstext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6272471" y="2671200"/>
            <a:ext cx="4464000" cy="3351600"/>
          </a:xfrm>
        </p:spPr>
        <p:txBody>
          <a:bodyPr/>
          <a:lstStyle/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 dirty="0"/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5B76A-6E9E-4212-A813-7C7074D27AEA}" type="datetimeFigureOut">
              <a:rPr lang="en-GB" smtClean="0"/>
              <a:t>14/06/2019</a:t>
            </a:fld>
            <a:endParaRPr lang="en-GB"/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690A7-9BD4-4FE6-99BD-60038F9BBBDF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Platshållare för text 7"/>
          <p:cNvSpPr>
            <a:spLocks noGrp="1"/>
          </p:cNvSpPr>
          <p:nvPr>
            <p:ph type="body" sz="quarter" idx="14" hasCustomPrompt="1"/>
          </p:nvPr>
        </p:nvSpPr>
        <p:spPr>
          <a:xfrm>
            <a:off x="1439861" y="6120000"/>
            <a:ext cx="4572000" cy="738000"/>
          </a:xfrm>
        </p:spPr>
        <p:txBody>
          <a:bodyPr tIns="0" bIns="0">
            <a:normAutofit/>
          </a:bodyPr>
          <a:lstStyle>
            <a:lvl1pPr marL="0" indent="0">
              <a:buNone/>
              <a:defRPr sz="1200" baseline="0"/>
            </a:lvl1pPr>
          </a:lstStyle>
          <a:p>
            <a:pPr lvl="0"/>
            <a:r>
              <a:rPr lang="sv-SE" dirty="0"/>
              <a:t>Skriv anmärkning här</a:t>
            </a:r>
          </a:p>
        </p:txBody>
      </p:sp>
      <p:sp>
        <p:nvSpPr>
          <p:cNvPr id="12" name="Platshållare för text 7"/>
          <p:cNvSpPr>
            <a:spLocks noGrp="1"/>
          </p:cNvSpPr>
          <p:nvPr>
            <p:ph type="body" sz="quarter" idx="15" hasCustomPrompt="1"/>
          </p:nvPr>
        </p:nvSpPr>
        <p:spPr>
          <a:xfrm>
            <a:off x="6173318" y="6120000"/>
            <a:ext cx="4572000" cy="738000"/>
          </a:xfrm>
        </p:spPr>
        <p:txBody>
          <a:bodyPr tIns="0" bIns="0">
            <a:normAutofit/>
          </a:bodyPr>
          <a:lstStyle>
            <a:lvl1pPr marL="0" indent="0" algn="r">
              <a:buNone/>
              <a:defRPr sz="1200"/>
            </a:lvl1pPr>
          </a:lstStyle>
          <a:p>
            <a:pPr lvl="0"/>
            <a:r>
              <a:rPr lang="sv-SE" dirty="0"/>
              <a:t>Skriv källa här</a:t>
            </a:r>
          </a:p>
        </p:txBody>
      </p:sp>
    </p:spTree>
    <p:extLst>
      <p:ext uri="{BB962C8B-B14F-4D97-AF65-F5344CB8AC3E}">
        <p14:creationId xmlns:p14="http://schemas.microsoft.com/office/powerpoint/2010/main" val="2920525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diag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439999" y="365125"/>
            <a:ext cx="9301026" cy="1325563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sv-SE" dirty="0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1450980" y="1681163"/>
            <a:ext cx="2952000" cy="823912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Redigera format för bakgrundstext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1450978" y="2671200"/>
            <a:ext cx="2952000" cy="3351600"/>
          </a:xfrm>
        </p:spPr>
        <p:txBody>
          <a:bodyPr/>
          <a:lstStyle/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 dirty="0"/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/>
          </p:nvPr>
        </p:nvSpPr>
        <p:spPr>
          <a:xfrm>
            <a:off x="4652989" y="1681163"/>
            <a:ext cx="2952000" cy="823912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Redigera format för bakgrundstext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4652989" y="2671200"/>
            <a:ext cx="2952000" cy="3351600"/>
          </a:xfrm>
        </p:spPr>
        <p:txBody>
          <a:bodyPr/>
          <a:lstStyle/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 dirty="0"/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5B76A-6E9E-4212-A813-7C7074D27AEA}" type="datetimeFigureOut">
              <a:rPr lang="en-GB" smtClean="0"/>
              <a:t>14/06/2019</a:t>
            </a:fld>
            <a:endParaRPr lang="en-GB"/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690A7-9BD4-4FE6-99BD-60038F9BBBDF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Platshållare för text 7"/>
          <p:cNvSpPr>
            <a:spLocks noGrp="1"/>
          </p:cNvSpPr>
          <p:nvPr>
            <p:ph type="body" sz="quarter" idx="14" hasCustomPrompt="1"/>
          </p:nvPr>
        </p:nvSpPr>
        <p:spPr>
          <a:xfrm>
            <a:off x="1439861" y="6120000"/>
            <a:ext cx="4572000" cy="738000"/>
          </a:xfrm>
        </p:spPr>
        <p:txBody>
          <a:bodyPr tIns="0" bIns="0">
            <a:normAutofit/>
          </a:bodyPr>
          <a:lstStyle>
            <a:lvl1pPr marL="0" indent="0">
              <a:buNone/>
              <a:defRPr sz="1200"/>
            </a:lvl1pPr>
          </a:lstStyle>
          <a:p>
            <a:pPr lvl="0"/>
            <a:r>
              <a:rPr lang="sv-SE" dirty="0"/>
              <a:t>Skriv anmärkning här</a:t>
            </a:r>
          </a:p>
        </p:txBody>
      </p:sp>
      <p:sp>
        <p:nvSpPr>
          <p:cNvPr id="12" name="Platshållare för text 7"/>
          <p:cNvSpPr>
            <a:spLocks noGrp="1"/>
          </p:cNvSpPr>
          <p:nvPr>
            <p:ph type="body" sz="quarter" idx="15" hasCustomPrompt="1"/>
          </p:nvPr>
        </p:nvSpPr>
        <p:spPr>
          <a:xfrm>
            <a:off x="6173318" y="6120000"/>
            <a:ext cx="4572000" cy="738000"/>
          </a:xfrm>
        </p:spPr>
        <p:txBody>
          <a:bodyPr tIns="0" bIns="0">
            <a:normAutofit/>
          </a:bodyPr>
          <a:lstStyle>
            <a:lvl1pPr marL="0" indent="0" algn="r">
              <a:buNone/>
              <a:defRPr sz="1200"/>
            </a:lvl1pPr>
          </a:lstStyle>
          <a:p>
            <a:pPr lvl="0"/>
            <a:r>
              <a:rPr lang="sv-SE" dirty="0"/>
              <a:t>Skriv källa här</a:t>
            </a:r>
          </a:p>
        </p:txBody>
      </p:sp>
      <p:sp>
        <p:nvSpPr>
          <p:cNvPr id="13" name="Platshållare för text 4"/>
          <p:cNvSpPr>
            <a:spLocks noGrp="1"/>
          </p:cNvSpPr>
          <p:nvPr>
            <p:ph type="body" sz="quarter" idx="16"/>
          </p:nvPr>
        </p:nvSpPr>
        <p:spPr>
          <a:xfrm>
            <a:off x="7790613" y="1690688"/>
            <a:ext cx="2952000" cy="823912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Redigera format för bakgrundstext</a:t>
            </a:r>
          </a:p>
        </p:txBody>
      </p:sp>
      <p:sp>
        <p:nvSpPr>
          <p:cNvPr id="14" name="Platshållare för innehåll 5"/>
          <p:cNvSpPr>
            <a:spLocks noGrp="1"/>
          </p:cNvSpPr>
          <p:nvPr>
            <p:ph sz="quarter" idx="17"/>
          </p:nvPr>
        </p:nvSpPr>
        <p:spPr>
          <a:xfrm>
            <a:off x="7790613" y="2680725"/>
            <a:ext cx="2952000" cy="3351600"/>
          </a:xfrm>
        </p:spPr>
        <p:txBody>
          <a:bodyPr/>
          <a:lstStyle/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4707911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diag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 dirty="0"/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5B76A-6E9E-4212-A813-7C7074D27AEA}" type="datetimeFigureOut">
              <a:rPr lang="en-GB" smtClean="0"/>
              <a:t>14/06/2019</a:t>
            </a:fld>
            <a:endParaRPr lang="en-GB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690A7-9BD4-4FE6-99BD-60038F9BBBDF}" type="slidenum">
              <a:rPr lang="en-GB" smtClean="0"/>
              <a:t>‹#›</a:t>
            </a:fld>
            <a:endParaRPr lang="en-GB"/>
          </a:p>
        </p:txBody>
      </p:sp>
      <p:sp>
        <p:nvSpPr>
          <p:cNvPr id="4" name="Platshållare för innehåll 3"/>
          <p:cNvSpPr>
            <a:spLocks noGrp="1"/>
          </p:cNvSpPr>
          <p:nvPr>
            <p:ph sz="quarter" idx="13" hasCustomPrompt="1"/>
          </p:nvPr>
        </p:nvSpPr>
        <p:spPr>
          <a:xfrm>
            <a:off x="1450973" y="1707754"/>
            <a:ext cx="4464000" cy="2139147"/>
          </a:xfrm>
        </p:spPr>
        <p:txBody>
          <a:bodyPr/>
          <a:lstStyle/>
          <a:p>
            <a:pPr lvl="0"/>
            <a:r>
              <a:rPr lang="sv-SE" dirty="0"/>
              <a:t>Klistra in diagram här</a:t>
            </a:r>
          </a:p>
        </p:txBody>
      </p:sp>
      <p:sp>
        <p:nvSpPr>
          <p:cNvPr id="10" name="Platshållare för innehåll 3"/>
          <p:cNvSpPr>
            <a:spLocks noGrp="1"/>
          </p:cNvSpPr>
          <p:nvPr>
            <p:ph sz="quarter" idx="14" hasCustomPrompt="1"/>
          </p:nvPr>
        </p:nvSpPr>
        <p:spPr>
          <a:xfrm>
            <a:off x="1450973" y="3971721"/>
            <a:ext cx="4464000" cy="2139147"/>
          </a:xfrm>
        </p:spPr>
        <p:txBody>
          <a:bodyPr/>
          <a:lstStyle/>
          <a:p>
            <a:pPr lvl="0"/>
            <a:r>
              <a:rPr lang="sv-SE" dirty="0"/>
              <a:t>Klistra in diagram här</a:t>
            </a:r>
          </a:p>
        </p:txBody>
      </p:sp>
      <p:sp>
        <p:nvSpPr>
          <p:cNvPr id="11" name="Platshållare för innehåll 3"/>
          <p:cNvSpPr>
            <a:spLocks noGrp="1"/>
          </p:cNvSpPr>
          <p:nvPr>
            <p:ph sz="quarter" idx="15" hasCustomPrompt="1"/>
          </p:nvPr>
        </p:nvSpPr>
        <p:spPr>
          <a:xfrm>
            <a:off x="6273922" y="1707754"/>
            <a:ext cx="4464000" cy="2139147"/>
          </a:xfrm>
        </p:spPr>
        <p:txBody>
          <a:bodyPr/>
          <a:lstStyle/>
          <a:p>
            <a:pPr lvl="0"/>
            <a:r>
              <a:rPr lang="sv-SE" dirty="0"/>
              <a:t>Klistra in diagram här</a:t>
            </a:r>
          </a:p>
        </p:txBody>
      </p:sp>
      <p:sp>
        <p:nvSpPr>
          <p:cNvPr id="12" name="Platshållare för innehåll 3"/>
          <p:cNvSpPr>
            <a:spLocks noGrp="1"/>
          </p:cNvSpPr>
          <p:nvPr>
            <p:ph sz="quarter" idx="16" hasCustomPrompt="1"/>
          </p:nvPr>
        </p:nvSpPr>
        <p:spPr>
          <a:xfrm>
            <a:off x="6273922" y="3971721"/>
            <a:ext cx="4464000" cy="2139147"/>
          </a:xfrm>
        </p:spPr>
        <p:txBody>
          <a:bodyPr/>
          <a:lstStyle/>
          <a:p>
            <a:pPr lvl="0"/>
            <a:r>
              <a:rPr lang="sv-SE" dirty="0"/>
              <a:t>Klistra in diagram här</a:t>
            </a:r>
          </a:p>
        </p:txBody>
      </p:sp>
      <p:sp>
        <p:nvSpPr>
          <p:cNvPr id="13" name="Platshållare för text 7"/>
          <p:cNvSpPr>
            <a:spLocks noGrp="1"/>
          </p:cNvSpPr>
          <p:nvPr>
            <p:ph type="body" sz="quarter" idx="17" hasCustomPrompt="1"/>
          </p:nvPr>
        </p:nvSpPr>
        <p:spPr>
          <a:xfrm>
            <a:off x="1439861" y="6120000"/>
            <a:ext cx="4572000" cy="738000"/>
          </a:xfrm>
        </p:spPr>
        <p:txBody>
          <a:bodyPr tIns="0" bIns="0">
            <a:normAutofit/>
          </a:bodyPr>
          <a:lstStyle>
            <a:lvl1pPr marL="0" indent="0">
              <a:buNone/>
              <a:defRPr sz="1200"/>
            </a:lvl1pPr>
          </a:lstStyle>
          <a:p>
            <a:pPr lvl="0"/>
            <a:r>
              <a:rPr lang="sv-SE" dirty="0"/>
              <a:t>Skriv anmärkning här</a:t>
            </a:r>
          </a:p>
        </p:txBody>
      </p:sp>
      <p:sp>
        <p:nvSpPr>
          <p:cNvPr id="14" name="Platshållare för text 7"/>
          <p:cNvSpPr>
            <a:spLocks noGrp="1"/>
          </p:cNvSpPr>
          <p:nvPr>
            <p:ph type="body" sz="quarter" idx="18" hasCustomPrompt="1"/>
          </p:nvPr>
        </p:nvSpPr>
        <p:spPr>
          <a:xfrm>
            <a:off x="6173254" y="6120000"/>
            <a:ext cx="4572000" cy="738000"/>
          </a:xfrm>
        </p:spPr>
        <p:txBody>
          <a:bodyPr tIns="0" bIns="0">
            <a:normAutofit/>
          </a:bodyPr>
          <a:lstStyle>
            <a:lvl1pPr marL="0" indent="0" algn="r">
              <a:buNone/>
              <a:defRPr sz="1200"/>
            </a:lvl1pPr>
          </a:lstStyle>
          <a:p>
            <a:pPr lvl="0"/>
            <a:r>
              <a:rPr lang="sv-SE" dirty="0"/>
              <a:t>Skriv källa här</a:t>
            </a:r>
          </a:p>
        </p:txBody>
      </p:sp>
    </p:spTree>
    <p:extLst>
      <p:ext uri="{BB962C8B-B14F-4D97-AF65-F5344CB8AC3E}">
        <p14:creationId xmlns:p14="http://schemas.microsoft.com/office/powerpoint/2010/main" val="5354411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5B76A-6E9E-4212-A813-7C7074D27AEA}" type="datetimeFigureOut">
              <a:rPr lang="en-GB" smtClean="0"/>
              <a:t>14/06/2019</a:t>
            </a:fld>
            <a:endParaRPr lang="en-GB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690A7-9BD4-4FE6-99BD-60038F9BBBDF}" type="slidenum">
              <a:rPr lang="en-GB" smtClean="0"/>
              <a:t>‹#›</a:t>
            </a:fld>
            <a:endParaRPr lang="en-GB"/>
          </a:p>
        </p:txBody>
      </p:sp>
      <p:sp>
        <p:nvSpPr>
          <p:cNvPr id="8" name="Platshållare för bild 7"/>
          <p:cNvSpPr>
            <a:spLocks noGrp="1"/>
          </p:cNvSpPr>
          <p:nvPr>
            <p:ph type="pic" sz="quarter" idx="13"/>
          </p:nvPr>
        </p:nvSpPr>
        <p:spPr>
          <a:xfrm>
            <a:off x="1458112" y="1825625"/>
            <a:ext cx="9290050" cy="4297363"/>
          </a:xfrm>
        </p:spPr>
        <p:txBody>
          <a:bodyPr/>
          <a:lstStyle/>
          <a:p>
            <a:r>
              <a:rPr lang="sv-SE" smtClean="0"/>
              <a:t>Klicka på ikonen för att lägga till en bild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579521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och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1439999" y="1825625"/>
            <a:ext cx="4356000" cy="4356000"/>
          </a:xfrm>
        </p:spPr>
        <p:txBody>
          <a:bodyPr/>
          <a:lstStyle/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 dirty="0"/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5B76A-6E9E-4212-A813-7C7074D27AEA}" type="datetimeFigureOut">
              <a:rPr lang="en-GB" smtClean="0"/>
              <a:t>14/06/2019</a:t>
            </a:fld>
            <a:endParaRPr lang="en-GB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690A7-9BD4-4FE6-99BD-60038F9BBBDF}" type="slidenum">
              <a:rPr lang="en-GB" smtClean="0"/>
              <a:t>‹#›</a:t>
            </a:fld>
            <a:endParaRPr lang="en-GB"/>
          </a:p>
        </p:txBody>
      </p:sp>
      <p:sp>
        <p:nvSpPr>
          <p:cNvPr id="9" name="Platshållare för bild 8"/>
          <p:cNvSpPr>
            <a:spLocks noGrp="1"/>
          </p:cNvSpPr>
          <p:nvPr>
            <p:ph type="pic" sz="quarter" idx="13"/>
          </p:nvPr>
        </p:nvSpPr>
        <p:spPr>
          <a:xfrm>
            <a:off x="6385025" y="1825525"/>
            <a:ext cx="4356000" cy="4356100"/>
          </a:xfrm>
        </p:spPr>
        <p:txBody>
          <a:bodyPr/>
          <a:lstStyle/>
          <a:p>
            <a:r>
              <a:rPr lang="sv-SE" smtClean="0"/>
              <a:t>Klicka på ikonen för att lägga till en bild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70897526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och bild (run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1439999" y="1825625"/>
            <a:ext cx="4356000" cy="4356000"/>
          </a:xfrm>
        </p:spPr>
        <p:txBody>
          <a:bodyPr/>
          <a:lstStyle/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 dirty="0"/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5B76A-6E9E-4212-A813-7C7074D27AEA}" type="datetimeFigureOut">
              <a:rPr lang="en-GB" smtClean="0"/>
              <a:t>14/06/2019</a:t>
            </a:fld>
            <a:endParaRPr lang="en-GB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690A7-9BD4-4FE6-99BD-60038F9BBBDF}" type="slidenum">
              <a:rPr lang="en-GB" smtClean="0"/>
              <a:t>‹#›</a:t>
            </a:fld>
            <a:endParaRPr lang="en-GB"/>
          </a:p>
        </p:txBody>
      </p:sp>
      <p:sp>
        <p:nvSpPr>
          <p:cNvPr id="9" name="Platshållare för bild 8"/>
          <p:cNvSpPr>
            <a:spLocks noGrp="1"/>
          </p:cNvSpPr>
          <p:nvPr>
            <p:ph type="pic" sz="quarter" idx="13"/>
          </p:nvPr>
        </p:nvSpPr>
        <p:spPr>
          <a:xfrm>
            <a:off x="6385025" y="1825525"/>
            <a:ext cx="4356000" cy="4356100"/>
          </a:xfrm>
          <a:prstGeom prst="ellipse">
            <a:avLst/>
          </a:prstGeom>
        </p:spPr>
        <p:txBody>
          <a:bodyPr/>
          <a:lstStyle/>
          <a:p>
            <a:r>
              <a:rPr lang="sv-SE" smtClean="0"/>
              <a:t>Klicka på ikonen för att lägga till en bild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73408216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5B76A-6E9E-4212-A813-7C7074D27AEA}" type="datetimeFigureOut">
              <a:rPr lang="en-GB" smtClean="0"/>
              <a:t>14/06/2019</a:t>
            </a:fld>
            <a:endParaRPr lang="en-GB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690A7-9BD4-4FE6-99BD-60038F9BBBDF}" type="slidenum">
              <a:rPr lang="en-GB" smtClean="0"/>
              <a:t>‹#›</a:t>
            </a:fld>
            <a:endParaRPr lang="en-GB"/>
          </a:p>
        </p:txBody>
      </p:sp>
      <p:sp>
        <p:nvSpPr>
          <p:cNvPr id="9" name="Platshållare för bild 8"/>
          <p:cNvSpPr>
            <a:spLocks noGrp="1"/>
          </p:cNvSpPr>
          <p:nvPr>
            <p:ph type="pic" sz="quarter" idx="13"/>
          </p:nvPr>
        </p:nvSpPr>
        <p:spPr>
          <a:xfrm>
            <a:off x="6385025" y="1825525"/>
            <a:ext cx="4356000" cy="4356100"/>
          </a:xfrm>
        </p:spPr>
        <p:txBody>
          <a:bodyPr/>
          <a:lstStyle/>
          <a:p>
            <a:r>
              <a:rPr lang="sv-SE" smtClean="0"/>
              <a:t>Klicka på ikonen för att lägga till en bild</a:t>
            </a:r>
            <a:endParaRPr lang="sv-SE" dirty="0"/>
          </a:p>
        </p:txBody>
      </p:sp>
      <p:sp>
        <p:nvSpPr>
          <p:cNvPr id="8" name="Platshållare för bild 8"/>
          <p:cNvSpPr>
            <a:spLocks noGrp="1"/>
          </p:cNvSpPr>
          <p:nvPr>
            <p:ph type="pic" sz="quarter" idx="14"/>
          </p:nvPr>
        </p:nvSpPr>
        <p:spPr>
          <a:xfrm>
            <a:off x="1450975" y="1825525"/>
            <a:ext cx="4356000" cy="4356100"/>
          </a:xfrm>
        </p:spPr>
        <p:txBody>
          <a:bodyPr/>
          <a:lstStyle/>
          <a:p>
            <a:r>
              <a:rPr lang="sv-SE" smtClean="0"/>
              <a:t>Klicka på ikonen för att lägga till en bild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95462649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5B76A-6E9E-4212-A813-7C7074D27AEA}" type="datetimeFigureOut">
              <a:rPr lang="en-GB" smtClean="0"/>
              <a:t>14/06/2019</a:t>
            </a:fld>
            <a:endParaRPr lang="en-GB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690A7-9BD4-4FE6-99BD-60038F9BBBDF}" type="slidenum">
              <a:rPr lang="en-GB" smtClean="0"/>
              <a:t>‹#›</a:t>
            </a:fld>
            <a:endParaRPr lang="en-GB"/>
          </a:p>
        </p:txBody>
      </p:sp>
      <p:sp>
        <p:nvSpPr>
          <p:cNvPr id="9" name="Platshållare för bild 8"/>
          <p:cNvSpPr>
            <a:spLocks noGrp="1"/>
          </p:cNvSpPr>
          <p:nvPr>
            <p:ph type="pic" sz="quarter" idx="13"/>
          </p:nvPr>
        </p:nvSpPr>
        <p:spPr>
          <a:xfrm>
            <a:off x="7858885" y="1980803"/>
            <a:ext cx="2882140" cy="2882206"/>
          </a:xfrm>
        </p:spPr>
        <p:txBody>
          <a:bodyPr/>
          <a:lstStyle/>
          <a:p>
            <a:r>
              <a:rPr lang="sv-SE" smtClean="0"/>
              <a:t>Klicka på ikonen för att lägga till en bild</a:t>
            </a:r>
            <a:endParaRPr lang="sv-SE" dirty="0"/>
          </a:p>
        </p:txBody>
      </p:sp>
      <p:sp>
        <p:nvSpPr>
          <p:cNvPr id="8" name="Platshållare för bild 8"/>
          <p:cNvSpPr>
            <a:spLocks noGrp="1"/>
          </p:cNvSpPr>
          <p:nvPr>
            <p:ph type="pic" sz="quarter" idx="14"/>
          </p:nvPr>
        </p:nvSpPr>
        <p:spPr>
          <a:xfrm>
            <a:off x="1450976" y="1980803"/>
            <a:ext cx="2882140" cy="2882206"/>
          </a:xfrm>
        </p:spPr>
        <p:txBody>
          <a:bodyPr/>
          <a:lstStyle/>
          <a:p>
            <a:r>
              <a:rPr lang="sv-SE" smtClean="0"/>
              <a:t>Klicka på ikonen för att lägga till en bild</a:t>
            </a:r>
            <a:endParaRPr lang="sv-SE" dirty="0"/>
          </a:p>
        </p:txBody>
      </p:sp>
      <p:sp>
        <p:nvSpPr>
          <p:cNvPr id="10" name="Platshållare för bild 8"/>
          <p:cNvSpPr>
            <a:spLocks noGrp="1"/>
          </p:cNvSpPr>
          <p:nvPr>
            <p:ph type="pic" sz="quarter" idx="15"/>
          </p:nvPr>
        </p:nvSpPr>
        <p:spPr>
          <a:xfrm>
            <a:off x="4654931" y="1980803"/>
            <a:ext cx="2882140" cy="2882206"/>
          </a:xfrm>
        </p:spPr>
        <p:txBody>
          <a:bodyPr/>
          <a:lstStyle/>
          <a:p>
            <a:r>
              <a:rPr lang="sv-SE" smtClean="0"/>
              <a:t>Klicka på ikonen för att lägga till en bild</a:t>
            </a:r>
            <a:endParaRPr lang="sv-SE" dirty="0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quarter" idx="16"/>
          </p:nvPr>
        </p:nvSpPr>
        <p:spPr>
          <a:xfrm>
            <a:off x="1439863" y="5040000"/>
            <a:ext cx="2894012" cy="1147883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 dirty="0"/>
          </a:p>
        </p:txBody>
      </p:sp>
      <p:sp>
        <p:nvSpPr>
          <p:cNvPr id="11" name="Platshållare för text 3"/>
          <p:cNvSpPr>
            <a:spLocks noGrp="1"/>
          </p:cNvSpPr>
          <p:nvPr>
            <p:ph type="body" sz="quarter" idx="17"/>
          </p:nvPr>
        </p:nvSpPr>
        <p:spPr>
          <a:xfrm>
            <a:off x="4648994" y="5040000"/>
            <a:ext cx="2894012" cy="1147884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 dirty="0"/>
          </a:p>
        </p:txBody>
      </p:sp>
      <p:sp>
        <p:nvSpPr>
          <p:cNvPr id="12" name="Platshållare för text 3"/>
          <p:cNvSpPr>
            <a:spLocks noGrp="1"/>
          </p:cNvSpPr>
          <p:nvPr>
            <p:ph type="body" sz="quarter" idx="18"/>
          </p:nvPr>
        </p:nvSpPr>
        <p:spPr>
          <a:xfrm>
            <a:off x="7858125" y="5040000"/>
            <a:ext cx="2894012" cy="115383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09265711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bilder (run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5B76A-6E9E-4212-A813-7C7074D27AEA}" type="datetimeFigureOut">
              <a:rPr lang="en-GB" smtClean="0"/>
              <a:t>14/06/2019</a:t>
            </a:fld>
            <a:endParaRPr lang="en-GB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690A7-9BD4-4FE6-99BD-60038F9BBBDF}" type="slidenum">
              <a:rPr lang="en-GB" smtClean="0"/>
              <a:t>‹#›</a:t>
            </a:fld>
            <a:endParaRPr lang="en-GB"/>
          </a:p>
        </p:txBody>
      </p:sp>
      <p:sp>
        <p:nvSpPr>
          <p:cNvPr id="9" name="Platshållare för bild 8"/>
          <p:cNvSpPr>
            <a:spLocks noGrp="1"/>
          </p:cNvSpPr>
          <p:nvPr>
            <p:ph type="pic" sz="quarter" idx="13"/>
          </p:nvPr>
        </p:nvSpPr>
        <p:spPr>
          <a:xfrm>
            <a:off x="7858885" y="1980000"/>
            <a:ext cx="2882140" cy="2882206"/>
          </a:xfrm>
          <a:prstGeom prst="ellipse">
            <a:avLst/>
          </a:prstGeom>
        </p:spPr>
        <p:txBody>
          <a:bodyPr/>
          <a:lstStyle/>
          <a:p>
            <a:r>
              <a:rPr lang="sv-SE" smtClean="0"/>
              <a:t>Klicka på ikonen för att lägga till en bild</a:t>
            </a:r>
            <a:endParaRPr lang="sv-SE" dirty="0"/>
          </a:p>
        </p:txBody>
      </p:sp>
      <p:sp>
        <p:nvSpPr>
          <p:cNvPr id="8" name="Platshållare för bild 8"/>
          <p:cNvSpPr>
            <a:spLocks noGrp="1"/>
          </p:cNvSpPr>
          <p:nvPr>
            <p:ph type="pic" sz="quarter" idx="14"/>
          </p:nvPr>
        </p:nvSpPr>
        <p:spPr>
          <a:xfrm>
            <a:off x="1450976" y="1980000"/>
            <a:ext cx="2882140" cy="2882206"/>
          </a:xfrm>
          <a:prstGeom prst="ellipse">
            <a:avLst/>
          </a:prstGeom>
        </p:spPr>
        <p:txBody>
          <a:bodyPr/>
          <a:lstStyle/>
          <a:p>
            <a:r>
              <a:rPr lang="sv-SE" smtClean="0"/>
              <a:t>Klicka på ikonen för att lägga till en bild</a:t>
            </a:r>
            <a:endParaRPr lang="sv-SE" dirty="0"/>
          </a:p>
        </p:txBody>
      </p:sp>
      <p:sp>
        <p:nvSpPr>
          <p:cNvPr id="10" name="Platshållare för bild 8"/>
          <p:cNvSpPr>
            <a:spLocks noGrp="1"/>
          </p:cNvSpPr>
          <p:nvPr>
            <p:ph type="pic" sz="quarter" idx="15"/>
          </p:nvPr>
        </p:nvSpPr>
        <p:spPr>
          <a:xfrm>
            <a:off x="4654931" y="1980000"/>
            <a:ext cx="2882140" cy="2882206"/>
          </a:xfrm>
          <a:prstGeom prst="ellipse">
            <a:avLst/>
          </a:prstGeom>
        </p:spPr>
        <p:txBody>
          <a:bodyPr/>
          <a:lstStyle/>
          <a:p>
            <a:r>
              <a:rPr lang="sv-SE" smtClean="0"/>
              <a:t>Klicka på ikonen för att lägga till en bild</a:t>
            </a:r>
            <a:endParaRPr lang="sv-SE" dirty="0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quarter" idx="16"/>
          </p:nvPr>
        </p:nvSpPr>
        <p:spPr>
          <a:xfrm>
            <a:off x="1439863" y="5040000"/>
            <a:ext cx="2894012" cy="1365250"/>
          </a:xfrm>
        </p:spPr>
        <p:txBody>
          <a:bodyPr/>
          <a:lstStyle>
            <a:lvl1pPr marL="0" indent="0" algn="ctr">
              <a:buNone/>
              <a:defRPr/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 dirty="0"/>
          </a:p>
        </p:txBody>
      </p:sp>
      <p:sp>
        <p:nvSpPr>
          <p:cNvPr id="11" name="Platshållare för text 3"/>
          <p:cNvSpPr>
            <a:spLocks noGrp="1"/>
          </p:cNvSpPr>
          <p:nvPr>
            <p:ph type="body" sz="quarter" idx="17"/>
          </p:nvPr>
        </p:nvSpPr>
        <p:spPr>
          <a:xfrm>
            <a:off x="4648994" y="5040000"/>
            <a:ext cx="2894012" cy="1365250"/>
          </a:xfrm>
        </p:spPr>
        <p:txBody>
          <a:bodyPr/>
          <a:lstStyle>
            <a:lvl1pPr marL="0" indent="0" algn="ctr">
              <a:buNone/>
              <a:defRPr/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 dirty="0"/>
          </a:p>
        </p:txBody>
      </p:sp>
      <p:sp>
        <p:nvSpPr>
          <p:cNvPr id="12" name="Platshållare för text 3"/>
          <p:cNvSpPr>
            <a:spLocks noGrp="1"/>
          </p:cNvSpPr>
          <p:nvPr>
            <p:ph type="body" sz="quarter" idx="18"/>
          </p:nvPr>
        </p:nvSpPr>
        <p:spPr>
          <a:xfrm>
            <a:off x="7858125" y="5040000"/>
            <a:ext cx="2894012" cy="1365250"/>
          </a:xfrm>
        </p:spPr>
        <p:txBody>
          <a:bodyPr/>
          <a:lstStyle>
            <a:lvl1pPr marL="0" indent="0" algn="ctr">
              <a:buNone/>
              <a:defRPr/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0569438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vdela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5B76A-6E9E-4212-A813-7C7074D27AEA}" type="datetimeFigureOut">
              <a:rPr lang="en-GB" smtClean="0"/>
              <a:t>14/06/2019</a:t>
            </a:fld>
            <a:endParaRPr lang="en-GB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690A7-9BD4-4FE6-99BD-60038F9BBBDF}" type="slidenum">
              <a:rPr lang="en-GB" smtClean="0"/>
              <a:t>‹#›</a:t>
            </a:fld>
            <a:endParaRPr lang="en-GB"/>
          </a:p>
        </p:txBody>
      </p:sp>
      <p:sp>
        <p:nvSpPr>
          <p:cNvPr id="15" name="Platshållare för bild 14"/>
          <p:cNvSpPr>
            <a:spLocks noGrp="1"/>
          </p:cNvSpPr>
          <p:nvPr>
            <p:ph type="pic" sz="quarter" idx="14"/>
          </p:nvPr>
        </p:nvSpPr>
        <p:spPr>
          <a:xfrm>
            <a:off x="1443037" y="1980000"/>
            <a:ext cx="2520000" cy="2520000"/>
          </a:xfrm>
          <a:solidFill>
            <a:srgbClr val="AFB6BD"/>
          </a:solidFill>
        </p:spPr>
        <p:txBody>
          <a:bodyPr/>
          <a:lstStyle/>
          <a:p>
            <a:r>
              <a:rPr lang="sv-SE" smtClean="0"/>
              <a:t>Klicka på ikonen för att lägga till en bild</a:t>
            </a:r>
            <a:endParaRPr lang="sv-SE"/>
          </a:p>
        </p:txBody>
      </p:sp>
      <p:sp>
        <p:nvSpPr>
          <p:cNvPr id="16" name="Platshållare för bild 14"/>
          <p:cNvSpPr>
            <a:spLocks noGrp="1"/>
          </p:cNvSpPr>
          <p:nvPr>
            <p:ph type="pic" sz="quarter" idx="15"/>
          </p:nvPr>
        </p:nvSpPr>
        <p:spPr>
          <a:xfrm>
            <a:off x="8221025" y="3348000"/>
            <a:ext cx="2520000" cy="2520000"/>
          </a:xfrm>
          <a:solidFill>
            <a:srgbClr val="5AC1D0"/>
          </a:solidFill>
        </p:spPr>
        <p:txBody>
          <a:bodyPr/>
          <a:lstStyle/>
          <a:p>
            <a:r>
              <a:rPr lang="sv-SE" smtClean="0"/>
              <a:t>Klicka på ikonen för att lägga till en bild</a:t>
            </a:r>
            <a:endParaRPr lang="sv-SE" dirty="0"/>
          </a:p>
        </p:txBody>
      </p:sp>
      <p:sp>
        <p:nvSpPr>
          <p:cNvPr id="17" name="Platshållare för bild 14"/>
          <p:cNvSpPr>
            <a:spLocks noGrp="1"/>
          </p:cNvSpPr>
          <p:nvPr>
            <p:ph type="pic" sz="quarter" idx="16"/>
          </p:nvPr>
        </p:nvSpPr>
        <p:spPr>
          <a:xfrm>
            <a:off x="4159519" y="4716844"/>
            <a:ext cx="2520000" cy="1152000"/>
          </a:xfrm>
          <a:solidFill>
            <a:schemeClr val="accent2"/>
          </a:solidFill>
        </p:spPr>
        <p:txBody>
          <a:bodyPr/>
          <a:lstStyle/>
          <a:p>
            <a:r>
              <a:rPr lang="sv-SE" smtClean="0"/>
              <a:t>Klicka på ikonen för att lägga till en bild</a:t>
            </a:r>
            <a:endParaRPr lang="sv-SE" dirty="0"/>
          </a:p>
        </p:txBody>
      </p:sp>
      <p:sp>
        <p:nvSpPr>
          <p:cNvPr id="18" name="Platshållare för bild 14"/>
          <p:cNvSpPr>
            <a:spLocks noGrp="1"/>
          </p:cNvSpPr>
          <p:nvPr>
            <p:ph type="pic" sz="quarter" idx="17"/>
          </p:nvPr>
        </p:nvSpPr>
        <p:spPr>
          <a:xfrm>
            <a:off x="5516031" y="1980000"/>
            <a:ext cx="2520000" cy="1152000"/>
          </a:xfrm>
          <a:solidFill>
            <a:schemeClr val="accent5"/>
          </a:solidFill>
        </p:spPr>
        <p:txBody>
          <a:bodyPr/>
          <a:lstStyle/>
          <a:p>
            <a:r>
              <a:rPr lang="sv-SE" smtClean="0"/>
              <a:t>Klicka på ikonen för att lägga till en bild</a:t>
            </a:r>
            <a:endParaRPr lang="sv-SE" dirty="0"/>
          </a:p>
        </p:txBody>
      </p:sp>
      <p:sp>
        <p:nvSpPr>
          <p:cNvPr id="20" name="Platshållare för text 19"/>
          <p:cNvSpPr>
            <a:spLocks noGrp="1"/>
          </p:cNvSpPr>
          <p:nvPr>
            <p:ph type="body" sz="quarter" idx="18"/>
          </p:nvPr>
        </p:nvSpPr>
        <p:spPr>
          <a:xfrm>
            <a:off x="4163534" y="1980000"/>
            <a:ext cx="1152000" cy="1152525"/>
          </a:xfrm>
          <a:solidFill>
            <a:schemeClr val="accent4"/>
          </a:solidFill>
        </p:spPr>
        <p:txBody>
          <a:bodyPr lIns="72000" tIns="7200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sv-SE" smtClean="0"/>
              <a:t>Redigera format för bakgrundstext</a:t>
            </a:r>
          </a:p>
        </p:txBody>
      </p:sp>
      <p:sp>
        <p:nvSpPr>
          <p:cNvPr id="21" name="Platshållare för text 19"/>
          <p:cNvSpPr>
            <a:spLocks noGrp="1"/>
          </p:cNvSpPr>
          <p:nvPr>
            <p:ph type="body" sz="quarter" idx="19"/>
          </p:nvPr>
        </p:nvSpPr>
        <p:spPr>
          <a:xfrm>
            <a:off x="8236528" y="1980000"/>
            <a:ext cx="1152000" cy="1152525"/>
          </a:xfrm>
          <a:solidFill>
            <a:srgbClr val="E9530E"/>
          </a:solidFill>
        </p:spPr>
        <p:txBody>
          <a:bodyPr lIns="72000" tIns="7200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sv-SE" smtClean="0"/>
              <a:t>Redigera format för bakgrundstext</a:t>
            </a:r>
          </a:p>
        </p:txBody>
      </p:sp>
      <p:sp>
        <p:nvSpPr>
          <p:cNvPr id="22" name="Platshållare för text 19"/>
          <p:cNvSpPr>
            <a:spLocks noGrp="1"/>
          </p:cNvSpPr>
          <p:nvPr>
            <p:ph type="body" sz="quarter" idx="20"/>
          </p:nvPr>
        </p:nvSpPr>
        <p:spPr>
          <a:xfrm>
            <a:off x="9589025" y="1980000"/>
            <a:ext cx="1152000" cy="1152525"/>
          </a:xfrm>
          <a:solidFill>
            <a:schemeClr val="accent1"/>
          </a:solidFill>
        </p:spPr>
        <p:txBody>
          <a:bodyPr lIns="72000" tIns="7200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sv-SE" smtClean="0"/>
              <a:t>Redigera format för bakgrundstext</a:t>
            </a:r>
          </a:p>
        </p:txBody>
      </p:sp>
      <p:sp>
        <p:nvSpPr>
          <p:cNvPr id="23" name="Platshållare för text 19"/>
          <p:cNvSpPr>
            <a:spLocks noGrp="1"/>
          </p:cNvSpPr>
          <p:nvPr>
            <p:ph type="body" sz="quarter" idx="21"/>
          </p:nvPr>
        </p:nvSpPr>
        <p:spPr>
          <a:xfrm>
            <a:off x="1451925" y="4716844"/>
            <a:ext cx="2520000" cy="1152525"/>
          </a:xfrm>
          <a:solidFill>
            <a:srgbClr val="5AC1D0"/>
          </a:solidFill>
        </p:spPr>
        <p:txBody>
          <a:bodyPr lIns="72000" tIns="7200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sv-SE" smtClean="0"/>
              <a:t>Redigera format för bakgrundstext</a:t>
            </a:r>
          </a:p>
        </p:txBody>
      </p:sp>
      <p:sp>
        <p:nvSpPr>
          <p:cNvPr id="26" name="Platshållare för text 19"/>
          <p:cNvSpPr>
            <a:spLocks noGrp="1"/>
          </p:cNvSpPr>
          <p:nvPr>
            <p:ph type="body" sz="quarter" idx="22"/>
          </p:nvPr>
        </p:nvSpPr>
        <p:spPr>
          <a:xfrm>
            <a:off x="6884031" y="4716581"/>
            <a:ext cx="1152000" cy="1152525"/>
          </a:xfrm>
          <a:solidFill>
            <a:schemeClr val="accent1">
              <a:lumMod val="20000"/>
              <a:lumOff val="80000"/>
            </a:schemeClr>
          </a:solidFill>
        </p:spPr>
        <p:txBody>
          <a:bodyPr lIns="72000" tIns="7200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sv-SE" smtClean="0"/>
              <a:t>Redigera format för bakgrundstext</a:t>
            </a:r>
          </a:p>
        </p:txBody>
      </p:sp>
      <p:sp>
        <p:nvSpPr>
          <p:cNvPr id="27" name="Platshållare för text 19"/>
          <p:cNvSpPr>
            <a:spLocks noGrp="1"/>
          </p:cNvSpPr>
          <p:nvPr>
            <p:ph type="body" sz="quarter" idx="23"/>
          </p:nvPr>
        </p:nvSpPr>
        <p:spPr>
          <a:xfrm>
            <a:off x="6884031" y="3348000"/>
            <a:ext cx="1152000" cy="1152525"/>
          </a:xfrm>
          <a:solidFill>
            <a:srgbClr val="ECEAE6"/>
          </a:solidFill>
        </p:spPr>
        <p:txBody>
          <a:bodyPr lIns="72000" tIns="7200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sv-SE" smtClean="0"/>
              <a:t>Redigera format för bakgrundstext</a:t>
            </a:r>
          </a:p>
        </p:txBody>
      </p:sp>
      <p:sp>
        <p:nvSpPr>
          <p:cNvPr id="29" name="Platshållare för text 19"/>
          <p:cNvSpPr>
            <a:spLocks noGrp="1"/>
          </p:cNvSpPr>
          <p:nvPr>
            <p:ph type="body" sz="quarter" idx="25"/>
          </p:nvPr>
        </p:nvSpPr>
        <p:spPr>
          <a:xfrm>
            <a:off x="4139999" y="3348000"/>
            <a:ext cx="2539519" cy="1152525"/>
          </a:xfrm>
          <a:solidFill>
            <a:srgbClr val="AFB6BD"/>
          </a:solidFill>
        </p:spPr>
        <p:txBody>
          <a:bodyPr lIns="72000" tIns="7200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sv-SE" smtClean="0"/>
              <a:t>Redigera format för bakgrundstext</a:t>
            </a:r>
          </a:p>
        </p:txBody>
      </p:sp>
    </p:spTree>
    <p:extLst>
      <p:ext uri="{BB962C8B-B14F-4D97-AF65-F5344CB8AC3E}">
        <p14:creationId xmlns:p14="http://schemas.microsoft.com/office/powerpoint/2010/main" val="771430586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2502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or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tshållare för bild 5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5175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  <a:gd name="connsiteX4" fmla="*/ 0 w 12192000"/>
              <a:gd name="connsiteY4" fmla="*/ 0 h 6858000"/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  <a:gd name="connsiteX4" fmla="*/ 0 w 12192000"/>
              <a:gd name="connsiteY4" fmla="*/ 0 h 6858000"/>
              <a:gd name="connsiteX0" fmla="*/ 0 w 12192000"/>
              <a:gd name="connsiteY0" fmla="*/ 0 h 6858000"/>
              <a:gd name="connsiteX1" fmla="*/ 11033125 w 12192000"/>
              <a:gd name="connsiteY1" fmla="*/ 3175 h 6858000"/>
              <a:gd name="connsiteX2" fmla="*/ 12192000 w 12192000"/>
              <a:gd name="connsiteY2" fmla="*/ 0 h 6858000"/>
              <a:gd name="connsiteX3" fmla="*/ 12192000 w 12192000"/>
              <a:gd name="connsiteY3" fmla="*/ 6858000 h 6858000"/>
              <a:gd name="connsiteX4" fmla="*/ 0 w 12192000"/>
              <a:gd name="connsiteY4" fmla="*/ 6858000 h 6858000"/>
              <a:gd name="connsiteX5" fmla="*/ 0 w 12192000"/>
              <a:gd name="connsiteY5" fmla="*/ 0 h 6858000"/>
              <a:gd name="connsiteX0" fmla="*/ 0 w 12192000"/>
              <a:gd name="connsiteY0" fmla="*/ 6350 h 6864350"/>
              <a:gd name="connsiteX1" fmla="*/ 11033125 w 12192000"/>
              <a:gd name="connsiteY1" fmla="*/ 9525 h 6864350"/>
              <a:gd name="connsiteX2" fmla="*/ 11823700 w 12192000"/>
              <a:gd name="connsiteY2" fmla="*/ 0 h 6864350"/>
              <a:gd name="connsiteX3" fmla="*/ 12192000 w 12192000"/>
              <a:gd name="connsiteY3" fmla="*/ 6350 h 6864350"/>
              <a:gd name="connsiteX4" fmla="*/ 12192000 w 12192000"/>
              <a:gd name="connsiteY4" fmla="*/ 6864350 h 6864350"/>
              <a:gd name="connsiteX5" fmla="*/ 0 w 12192000"/>
              <a:gd name="connsiteY5" fmla="*/ 6864350 h 6864350"/>
              <a:gd name="connsiteX6" fmla="*/ 0 w 12192000"/>
              <a:gd name="connsiteY6" fmla="*/ 6350 h 6864350"/>
              <a:gd name="connsiteX0" fmla="*/ 0 w 12192000"/>
              <a:gd name="connsiteY0" fmla="*/ 0 h 6858000"/>
              <a:gd name="connsiteX1" fmla="*/ 11033125 w 12192000"/>
              <a:gd name="connsiteY1" fmla="*/ 3175 h 6858000"/>
              <a:gd name="connsiteX2" fmla="*/ 11817350 w 12192000"/>
              <a:gd name="connsiteY2" fmla="*/ 0 h 6858000"/>
              <a:gd name="connsiteX3" fmla="*/ 12192000 w 12192000"/>
              <a:gd name="connsiteY3" fmla="*/ 0 h 6858000"/>
              <a:gd name="connsiteX4" fmla="*/ 12192000 w 12192000"/>
              <a:gd name="connsiteY4" fmla="*/ 6858000 h 6858000"/>
              <a:gd name="connsiteX5" fmla="*/ 0 w 12192000"/>
              <a:gd name="connsiteY5" fmla="*/ 6858000 h 6858000"/>
              <a:gd name="connsiteX6" fmla="*/ 0 w 12192000"/>
              <a:gd name="connsiteY6" fmla="*/ 0 h 6858000"/>
              <a:gd name="connsiteX0" fmla="*/ 0 w 12192000"/>
              <a:gd name="connsiteY0" fmla="*/ 0 h 6858000"/>
              <a:gd name="connsiteX1" fmla="*/ 11033125 w 12192000"/>
              <a:gd name="connsiteY1" fmla="*/ 3175 h 6858000"/>
              <a:gd name="connsiteX2" fmla="*/ 11052175 w 12192000"/>
              <a:gd name="connsiteY2" fmla="*/ 1536700 h 6858000"/>
              <a:gd name="connsiteX3" fmla="*/ 12192000 w 12192000"/>
              <a:gd name="connsiteY3" fmla="*/ 0 h 6858000"/>
              <a:gd name="connsiteX4" fmla="*/ 12192000 w 12192000"/>
              <a:gd name="connsiteY4" fmla="*/ 6858000 h 6858000"/>
              <a:gd name="connsiteX5" fmla="*/ 0 w 12192000"/>
              <a:gd name="connsiteY5" fmla="*/ 6858000 h 6858000"/>
              <a:gd name="connsiteX6" fmla="*/ 0 w 12192000"/>
              <a:gd name="connsiteY6" fmla="*/ 0 h 6858000"/>
              <a:gd name="connsiteX0" fmla="*/ 0 w 12192000"/>
              <a:gd name="connsiteY0" fmla="*/ 0 h 6858000"/>
              <a:gd name="connsiteX1" fmla="*/ 11042650 w 12192000"/>
              <a:gd name="connsiteY1" fmla="*/ 3175 h 6858000"/>
              <a:gd name="connsiteX2" fmla="*/ 11052175 w 12192000"/>
              <a:gd name="connsiteY2" fmla="*/ 1536700 h 6858000"/>
              <a:gd name="connsiteX3" fmla="*/ 12192000 w 12192000"/>
              <a:gd name="connsiteY3" fmla="*/ 0 h 6858000"/>
              <a:gd name="connsiteX4" fmla="*/ 12192000 w 12192000"/>
              <a:gd name="connsiteY4" fmla="*/ 6858000 h 6858000"/>
              <a:gd name="connsiteX5" fmla="*/ 0 w 12192000"/>
              <a:gd name="connsiteY5" fmla="*/ 6858000 h 6858000"/>
              <a:gd name="connsiteX6" fmla="*/ 0 w 12192000"/>
              <a:gd name="connsiteY6" fmla="*/ 0 h 6858000"/>
              <a:gd name="connsiteX0" fmla="*/ 0 w 12192000"/>
              <a:gd name="connsiteY0" fmla="*/ 0 h 6858000"/>
              <a:gd name="connsiteX1" fmla="*/ 11042650 w 12192000"/>
              <a:gd name="connsiteY1" fmla="*/ 3175 h 6858000"/>
              <a:gd name="connsiteX2" fmla="*/ 11052175 w 12192000"/>
              <a:gd name="connsiteY2" fmla="*/ 1536700 h 6858000"/>
              <a:gd name="connsiteX3" fmla="*/ 12192000 w 12192000"/>
              <a:gd name="connsiteY3" fmla="*/ 0 h 6858000"/>
              <a:gd name="connsiteX4" fmla="*/ 12192000 w 12192000"/>
              <a:gd name="connsiteY4" fmla="*/ 6858000 h 6858000"/>
              <a:gd name="connsiteX5" fmla="*/ 0 w 12192000"/>
              <a:gd name="connsiteY5" fmla="*/ 6858000 h 6858000"/>
              <a:gd name="connsiteX6" fmla="*/ 0 w 12192000"/>
              <a:gd name="connsiteY6" fmla="*/ 0 h 6858000"/>
              <a:gd name="connsiteX0" fmla="*/ 0 w 12192000"/>
              <a:gd name="connsiteY0" fmla="*/ 0 h 6858000"/>
              <a:gd name="connsiteX1" fmla="*/ 11042650 w 12192000"/>
              <a:gd name="connsiteY1" fmla="*/ 3175 h 6858000"/>
              <a:gd name="connsiteX2" fmla="*/ 11055350 w 12192000"/>
              <a:gd name="connsiteY2" fmla="*/ 1530350 h 6858000"/>
              <a:gd name="connsiteX3" fmla="*/ 12192000 w 12192000"/>
              <a:gd name="connsiteY3" fmla="*/ 0 h 6858000"/>
              <a:gd name="connsiteX4" fmla="*/ 12192000 w 12192000"/>
              <a:gd name="connsiteY4" fmla="*/ 6858000 h 6858000"/>
              <a:gd name="connsiteX5" fmla="*/ 0 w 12192000"/>
              <a:gd name="connsiteY5" fmla="*/ 6858000 h 6858000"/>
              <a:gd name="connsiteX6" fmla="*/ 0 w 12192000"/>
              <a:gd name="connsiteY6" fmla="*/ 0 h 6858000"/>
              <a:gd name="connsiteX0" fmla="*/ 0 w 12195175"/>
              <a:gd name="connsiteY0" fmla="*/ 0 h 6858000"/>
              <a:gd name="connsiteX1" fmla="*/ 11042650 w 12195175"/>
              <a:gd name="connsiteY1" fmla="*/ 3175 h 6858000"/>
              <a:gd name="connsiteX2" fmla="*/ 11055350 w 12195175"/>
              <a:gd name="connsiteY2" fmla="*/ 1530350 h 6858000"/>
              <a:gd name="connsiteX3" fmla="*/ 12195175 w 12195175"/>
              <a:gd name="connsiteY3" fmla="*/ 1549400 h 6858000"/>
              <a:gd name="connsiteX4" fmla="*/ 12192000 w 12195175"/>
              <a:gd name="connsiteY4" fmla="*/ 6858000 h 6858000"/>
              <a:gd name="connsiteX5" fmla="*/ 0 w 12195175"/>
              <a:gd name="connsiteY5" fmla="*/ 6858000 h 6858000"/>
              <a:gd name="connsiteX6" fmla="*/ 0 w 12195175"/>
              <a:gd name="connsiteY6" fmla="*/ 0 h 6858000"/>
              <a:gd name="connsiteX0" fmla="*/ 0 w 12195175"/>
              <a:gd name="connsiteY0" fmla="*/ 0 h 6858000"/>
              <a:gd name="connsiteX1" fmla="*/ 11042650 w 12195175"/>
              <a:gd name="connsiteY1" fmla="*/ 3175 h 6858000"/>
              <a:gd name="connsiteX2" fmla="*/ 11055350 w 12195175"/>
              <a:gd name="connsiteY2" fmla="*/ 1530350 h 6858000"/>
              <a:gd name="connsiteX3" fmla="*/ 11912600 w 12195175"/>
              <a:gd name="connsiteY3" fmla="*/ 1549400 h 6858000"/>
              <a:gd name="connsiteX4" fmla="*/ 12195175 w 12195175"/>
              <a:gd name="connsiteY4" fmla="*/ 1549400 h 6858000"/>
              <a:gd name="connsiteX5" fmla="*/ 12192000 w 12195175"/>
              <a:gd name="connsiteY5" fmla="*/ 6858000 h 6858000"/>
              <a:gd name="connsiteX6" fmla="*/ 0 w 12195175"/>
              <a:gd name="connsiteY6" fmla="*/ 6858000 h 6858000"/>
              <a:gd name="connsiteX7" fmla="*/ 0 w 12195175"/>
              <a:gd name="connsiteY7" fmla="*/ 0 h 6858000"/>
              <a:gd name="connsiteX0" fmla="*/ 0 w 12195175"/>
              <a:gd name="connsiteY0" fmla="*/ 0 h 6858000"/>
              <a:gd name="connsiteX1" fmla="*/ 11042650 w 12195175"/>
              <a:gd name="connsiteY1" fmla="*/ 3175 h 6858000"/>
              <a:gd name="connsiteX2" fmla="*/ 11055350 w 12195175"/>
              <a:gd name="connsiteY2" fmla="*/ 1530350 h 6858000"/>
              <a:gd name="connsiteX3" fmla="*/ 11823700 w 12195175"/>
              <a:gd name="connsiteY3" fmla="*/ 1552575 h 6858000"/>
              <a:gd name="connsiteX4" fmla="*/ 12195175 w 12195175"/>
              <a:gd name="connsiteY4" fmla="*/ 1549400 h 6858000"/>
              <a:gd name="connsiteX5" fmla="*/ 12192000 w 12195175"/>
              <a:gd name="connsiteY5" fmla="*/ 6858000 h 6858000"/>
              <a:gd name="connsiteX6" fmla="*/ 0 w 12195175"/>
              <a:gd name="connsiteY6" fmla="*/ 6858000 h 6858000"/>
              <a:gd name="connsiteX7" fmla="*/ 0 w 12195175"/>
              <a:gd name="connsiteY7" fmla="*/ 0 h 6858000"/>
              <a:gd name="connsiteX0" fmla="*/ 0 w 12195175"/>
              <a:gd name="connsiteY0" fmla="*/ 0 h 6858000"/>
              <a:gd name="connsiteX1" fmla="*/ 11042650 w 12195175"/>
              <a:gd name="connsiteY1" fmla="*/ 3175 h 6858000"/>
              <a:gd name="connsiteX2" fmla="*/ 11055350 w 12195175"/>
              <a:gd name="connsiteY2" fmla="*/ 1530350 h 6858000"/>
              <a:gd name="connsiteX3" fmla="*/ 11823700 w 12195175"/>
              <a:gd name="connsiteY3" fmla="*/ 1536700 h 6858000"/>
              <a:gd name="connsiteX4" fmla="*/ 12195175 w 12195175"/>
              <a:gd name="connsiteY4" fmla="*/ 1549400 h 6858000"/>
              <a:gd name="connsiteX5" fmla="*/ 12192000 w 12195175"/>
              <a:gd name="connsiteY5" fmla="*/ 6858000 h 6858000"/>
              <a:gd name="connsiteX6" fmla="*/ 0 w 12195175"/>
              <a:gd name="connsiteY6" fmla="*/ 6858000 h 6858000"/>
              <a:gd name="connsiteX7" fmla="*/ 0 w 12195175"/>
              <a:gd name="connsiteY7" fmla="*/ 0 h 6858000"/>
              <a:gd name="connsiteX0" fmla="*/ 0 w 12195175"/>
              <a:gd name="connsiteY0" fmla="*/ 0 h 6858000"/>
              <a:gd name="connsiteX1" fmla="*/ 11042650 w 12195175"/>
              <a:gd name="connsiteY1" fmla="*/ 3175 h 6858000"/>
              <a:gd name="connsiteX2" fmla="*/ 11055350 w 12195175"/>
              <a:gd name="connsiteY2" fmla="*/ 1530350 h 6858000"/>
              <a:gd name="connsiteX3" fmla="*/ 11823700 w 12195175"/>
              <a:gd name="connsiteY3" fmla="*/ 1536700 h 6858000"/>
              <a:gd name="connsiteX4" fmla="*/ 12036425 w 12195175"/>
              <a:gd name="connsiteY4" fmla="*/ 1536700 h 6858000"/>
              <a:gd name="connsiteX5" fmla="*/ 12195175 w 12195175"/>
              <a:gd name="connsiteY5" fmla="*/ 1549400 h 6858000"/>
              <a:gd name="connsiteX6" fmla="*/ 12192000 w 12195175"/>
              <a:gd name="connsiteY6" fmla="*/ 6858000 h 6858000"/>
              <a:gd name="connsiteX7" fmla="*/ 0 w 12195175"/>
              <a:gd name="connsiteY7" fmla="*/ 6858000 h 6858000"/>
              <a:gd name="connsiteX8" fmla="*/ 0 w 12195175"/>
              <a:gd name="connsiteY8" fmla="*/ 0 h 6858000"/>
              <a:gd name="connsiteX0" fmla="*/ 0 w 12195175"/>
              <a:gd name="connsiteY0" fmla="*/ 0 h 6858000"/>
              <a:gd name="connsiteX1" fmla="*/ 11042650 w 12195175"/>
              <a:gd name="connsiteY1" fmla="*/ 3175 h 6858000"/>
              <a:gd name="connsiteX2" fmla="*/ 11055350 w 12195175"/>
              <a:gd name="connsiteY2" fmla="*/ 1530350 h 6858000"/>
              <a:gd name="connsiteX3" fmla="*/ 11823700 w 12195175"/>
              <a:gd name="connsiteY3" fmla="*/ 1536700 h 6858000"/>
              <a:gd name="connsiteX4" fmla="*/ 11817350 w 12195175"/>
              <a:gd name="connsiteY4" fmla="*/ 3175 h 6858000"/>
              <a:gd name="connsiteX5" fmla="*/ 12195175 w 12195175"/>
              <a:gd name="connsiteY5" fmla="*/ 1549400 h 6858000"/>
              <a:gd name="connsiteX6" fmla="*/ 12192000 w 12195175"/>
              <a:gd name="connsiteY6" fmla="*/ 6858000 h 6858000"/>
              <a:gd name="connsiteX7" fmla="*/ 0 w 12195175"/>
              <a:gd name="connsiteY7" fmla="*/ 6858000 h 6858000"/>
              <a:gd name="connsiteX8" fmla="*/ 0 w 12195175"/>
              <a:gd name="connsiteY8" fmla="*/ 0 h 6858000"/>
              <a:gd name="connsiteX0" fmla="*/ 0 w 12195175"/>
              <a:gd name="connsiteY0" fmla="*/ 0 h 6858000"/>
              <a:gd name="connsiteX1" fmla="*/ 11042650 w 12195175"/>
              <a:gd name="connsiteY1" fmla="*/ 3175 h 6858000"/>
              <a:gd name="connsiteX2" fmla="*/ 11055350 w 12195175"/>
              <a:gd name="connsiteY2" fmla="*/ 1530350 h 6858000"/>
              <a:gd name="connsiteX3" fmla="*/ 11823700 w 12195175"/>
              <a:gd name="connsiteY3" fmla="*/ 1536700 h 6858000"/>
              <a:gd name="connsiteX4" fmla="*/ 11817350 w 12195175"/>
              <a:gd name="connsiteY4" fmla="*/ 3175 h 6858000"/>
              <a:gd name="connsiteX5" fmla="*/ 11979275 w 12195175"/>
              <a:gd name="connsiteY5" fmla="*/ 657225 h 6858000"/>
              <a:gd name="connsiteX6" fmla="*/ 12195175 w 12195175"/>
              <a:gd name="connsiteY6" fmla="*/ 1549400 h 6858000"/>
              <a:gd name="connsiteX7" fmla="*/ 12192000 w 12195175"/>
              <a:gd name="connsiteY7" fmla="*/ 6858000 h 6858000"/>
              <a:gd name="connsiteX8" fmla="*/ 0 w 12195175"/>
              <a:gd name="connsiteY8" fmla="*/ 6858000 h 6858000"/>
              <a:gd name="connsiteX9" fmla="*/ 0 w 12195175"/>
              <a:gd name="connsiteY9" fmla="*/ 0 h 6858000"/>
              <a:gd name="connsiteX0" fmla="*/ 0 w 12195175"/>
              <a:gd name="connsiteY0" fmla="*/ 0 h 6858000"/>
              <a:gd name="connsiteX1" fmla="*/ 11042650 w 12195175"/>
              <a:gd name="connsiteY1" fmla="*/ 3175 h 6858000"/>
              <a:gd name="connsiteX2" fmla="*/ 11055350 w 12195175"/>
              <a:gd name="connsiteY2" fmla="*/ 1530350 h 6858000"/>
              <a:gd name="connsiteX3" fmla="*/ 11823700 w 12195175"/>
              <a:gd name="connsiteY3" fmla="*/ 1536700 h 6858000"/>
              <a:gd name="connsiteX4" fmla="*/ 11817350 w 12195175"/>
              <a:gd name="connsiteY4" fmla="*/ 3175 h 6858000"/>
              <a:gd name="connsiteX5" fmla="*/ 12192000 w 12195175"/>
              <a:gd name="connsiteY5" fmla="*/ 3175 h 6858000"/>
              <a:gd name="connsiteX6" fmla="*/ 12195175 w 12195175"/>
              <a:gd name="connsiteY6" fmla="*/ 1549400 h 6858000"/>
              <a:gd name="connsiteX7" fmla="*/ 12192000 w 12195175"/>
              <a:gd name="connsiteY7" fmla="*/ 6858000 h 6858000"/>
              <a:gd name="connsiteX8" fmla="*/ 0 w 12195175"/>
              <a:gd name="connsiteY8" fmla="*/ 6858000 h 6858000"/>
              <a:gd name="connsiteX9" fmla="*/ 0 w 12195175"/>
              <a:gd name="connsiteY9" fmla="*/ 0 h 6858000"/>
              <a:gd name="connsiteX0" fmla="*/ 0 w 12195175"/>
              <a:gd name="connsiteY0" fmla="*/ 0 h 6858000"/>
              <a:gd name="connsiteX1" fmla="*/ 11055211 w 12195175"/>
              <a:gd name="connsiteY1" fmla="*/ 3175 h 6858000"/>
              <a:gd name="connsiteX2" fmla="*/ 11055350 w 12195175"/>
              <a:gd name="connsiteY2" fmla="*/ 1530350 h 6858000"/>
              <a:gd name="connsiteX3" fmla="*/ 11823700 w 12195175"/>
              <a:gd name="connsiteY3" fmla="*/ 1536700 h 6858000"/>
              <a:gd name="connsiteX4" fmla="*/ 11817350 w 12195175"/>
              <a:gd name="connsiteY4" fmla="*/ 3175 h 6858000"/>
              <a:gd name="connsiteX5" fmla="*/ 12192000 w 12195175"/>
              <a:gd name="connsiteY5" fmla="*/ 3175 h 6858000"/>
              <a:gd name="connsiteX6" fmla="*/ 12195175 w 12195175"/>
              <a:gd name="connsiteY6" fmla="*/ 1549400 h 6858000"/>
              <a:gd name="connsiteX7" fmla="*/ 12192000 w 12195175"/>
              <a:gd name="connsiteY7" fmla="*/ 6858000 h 6858000"/>
              <a:gd name="connsiteX8" fmla="*/ 0 w 12195175"/>
              <a:gd name="connsiteY8" fmla="*/ 6858000 h 6858000"/>
              <a:gd name="connsiteX9" fmla="*/ 0 w 12195175"/>
              <a:gd name="connsiteY9" fmla="*/ 0 h 6858000"/>
              <a:gd name="connsiteX0" fmla="*/ 0 w 12195175"/>
              <a:gd name="connsiteY0" fmla="*/ 0 h 6858000"/>
              <a:gd name="connsiteX1" fmla="*/ 11055211 w 12195175"/>
              <a:gd name="connsiteY1" fmla="*/ 3175 h 6858000"/>
              <a:gd name="connsiteX2" fmla="*/ 11055350 w 12195175"/>
              <a:gd name="connsiteY2" fmla="*/ 1530350 h 6858000"/>
              <a:gd name="connsiteX3" fmla="*/ 11823700 w 12195175"/>
              <a:gd name="connsiteY3" fmla="*/ 1536700 h 6858000"/>
              <a:gd name="connsiteX4" fmla="*/ 11804790 w 12195175"/>
              <a:gd name="connsiteY4" fmla="*/ 3175 h 6858000"/>
              <a:gd name="connsiteX5" fmla="*/ 12192000 w 12195175"/>
              <a:gd name="connsiteY5" fmla="*/ 3175 h 6858000"/>
              <a:gd name="connsiteX6" fmla="*/ 12195175 w 12195175"/>
              <a:gd name="connsiteY6" fmla="*/ 1549400 h 6858000"/>
              <a:gd name="connsiteX7" fmla="*/ 12192000 w 12195175"/>
              <a:gd name="connsiteY7" fmla="*/ 6858000 h 6858000"/>
              <a:gd name="connsiteX8" fmla="*/ 0 w 12195175"/>
              <a:gd name="connsiteY8" fmla="*/ 6858000 h 6858000"/>
              <a:gd name="connsiteX9" fmla="*/ 0 w 12195175"/>
              <a:gd name="connsiteY9" fmla="*/ 0 h 6858000"/>
              <a:gd name="connsiteX0" fmla="*/ 0 w 12195175"/>
              <a:gd name="connsiteY0" fmla="*/ 0 h 6858000"/>
              <a:gd name="connsiteX1" fmla="*/ 11055211 w 12195175"/>
              <a:gd name="connsiteY1" fmla="*/ 3175 h 6858000"/>
              <a:gd name="connsiteX2" fmla="*/ 11055350 w 12195175"/>
              <a:gd name="connsiteY2" fmla="*/ 1530350 h 6858000"/>
              <a:gd name="connsiteX3" fmla="*/ 11798579 w 12195175"/>
              <a:gd name="connsiteY3" fmla="*/ 1534188 h 6858000"/>
              <a:gd name="connsiteX4" fmla="*/ 11804790 w 12195175"/>
              <a:gd name="connsiteY4" fmla="*/ 3175 h 6858000"/>
              <a:gd name="connsiteX5" fmla="*/ 12192000 w 12195175"/>
              <a:gd name="connsiteY5" fmla="*/ 3175 h 6858000"/>
              <a:gd name="connsiteX6" fmla="*/ 12195175 w 12195175"/>
              <a:gd name="connsiteY6" fmla="*/ 1549400 h 6858000"/>
              <a:gd name="connsiteX7" fmla="*/ 12192000 w 12195175"/>
              <a:gd name="connsiteY7" fmla="*/ 6858000 h 6858000"/>
              <a:gd name="connsiteX8" fmla="*/ 0 w 12195175"/>
              <a:gd name="connsiteY8" fmla="*/ 6858000 h 6858000"/>
              <a:gd name="connsiteX9" fmla="*/ 0 w 12195175"/>
              <a:gd name="connsiteY9" fmla="*/ 0 h 6858000"/>
              <a:gd name="connsiteX0" fmla="*/ 0 w 12195175"/>
              <a:gd name="connsiteY0" fmla="*/ 0 h 6858000"/>
              <a:gd name="connsiteX1" fmla="*/ 11055211 w 12195175"/>
              <a:gd name="connsiteY1" fmla="*/ 3175 h 6858000"/>
              <a:gd name="connsiteX2" fmla="*/ 11055350 w 12195175"/>
              <a:gd name="connsiteY2" fmla="*/ 1530350 h 6858000"/>
              <a:gd name="connsiteX3" fmla="*/ 11808627 w 12195175"/>
              <a:gd name="connsiteY3" fmla="*/ 1534188 h 6858000"/>
              <a:gd name="connsiteX4" fmla="*/ 11804790 w 12195175"/>
              <a:gd name="connsiteY4" fmla="*/ 3175 h 6858000"/>
              <a:gd name="connsiteX5" fmla="*/ 12192000 w 12195175"/>
              <a:gd name="connsiteY5" fmla="*/ 3175 h 6858000"/>
              <a:gd name="connsiteX6" fmla="*/ 12195175 w 12195175"/>
              <a:gd name="connsiteY6" fmla="*/ 1549400 h 6858000"/>
              <a:gd name="connsiteX7" fmla="*/ 12192000 w 12195175"/>
              <a:gd name="connsiteY7" fmla="*/ 6858000 h 6858000"/>
              <a:gd name="connsiteX8" fmla="*/ 0 w 12195175"/>
              <a:gd name="connsiteY8" fmla="*/ 6858000 h 6858000"/>
              <a:gd name="connsiteX9" fmla="*/ 0 w 12195175"/>
              <a:gd name="connsiteY9" fmla="*/ 0 h 6858000"/>
              <a:gd name="connsiteX0" fmla="*/ 0 w 12195175"/>
              <a:gd name="connsiteY0" fmla="*/ 0 h 6858000"/>
              <a:gd name="connsiteX1" fmla="*/ 11055211 w 12195175"/>
              <a:gd name="connsiteY1" fmla="*/ 3175 h 6858000"/>
              <a:gd name="connsiteX2" fmla="*/ 11055350 w 12195175"/>
              <a:gd name="connsiteY2" fmla="*/ 1530350 h 6858000"/>
              <a:gd name="connsiteX3" fmla="*/ 11801091 w 12195175"/>
              <a:gd name="connsiteY3" fmla="*/ 1541724 h 6858000"/>
              <a:gd name="connsiteX4" fmla="*/ 11804790 w 12195175"/>
              <a:gd name="connsiteY4" fmla="*/ 3175 h 6858000"/>
              <a:gd name="connsiteX5" fmla="*/ 12192000 w 12195175"/>
              <a:gd name="connsiteY5" fmla="*/ 3175 h 6858000"/>
              <a:gd name="connsiteX6" fmla="*/ 12195175 w 12195175"/>
              <a:gd name="connsiteY6" fmla="*/ 1549400 h 6858000"/>
              <a:gd name="connsiteX7" fmla="*/ 12192000 w 12195175"/>
              <a:gd name="connsiteY7" fmla="*/ 6858000 h 6858000"/>
              <a:gd name="connsiteX8" fmla="*/ 0 w 12195175"/>
              <a:gd name="connsiteY8" fmla="*/ 6858000 h 6858000"/>
              <a:gd name="connsiteX9" fmla="*/ 0 w 12195175"/>
              <a:gd name="connsiteY9" fmla="*/ 0 h 6858000"/>
              <a:gd name="connsiteX0" fmla="*/ 0 w 12195175"/>
              <a:gd name="connsiteY0" fmla="*/ 0 h 6858000"/>
              <a:gd name="connsiteX1" fmla="*/ 11055211 w 12195175"/>
              <a:gd name="connsiteY1" fmla="*/ 3175 h 6858000"/>
              <a:gd name="connsiteX2" fmla="*/ 11055350 w 12195175"/>
              <a:gd name="connsiteY2" fmla="*/ 1530350 h 6858000"/>
              <a:gd name="connsiteX3" fmla="*/ 11798579 w 12195175"/>
              <a:gd name="connsiteY3" fmla="*/ 1531676 h 6858000"/>
              <a:gd name="connsiteX4" fmla="*/ 11804790 w 12195175"/>
              <a:gd name="connsiteY4" fmla="*/ 3175 h 6858000"/>
              <a:gd name="connsiteX5" fmla="*/ 12192000 w 12195175"/>
              <a:gd name="connsiteY5" fmla="*/ 3175 h 6858000"/>
              <a:gd name="connsiteX6" fmla="*/ 12195175 w 12195175"/>
              <a:gd name="connsiteY6" fmla="*/ 1549400 h 6858000"/>
              <a:gd name="connsiteX7" fmla="*/ 12192000 w 12195175"/>
              <a:gd name="connsiteY7" fmla="*/ 6858000 h 6858000"/>
              <a:gd name="connsiteX8" fmla="*/ 0 w 12195175"/>
              <a:gd name="connsiteY8" fmla="*/ 6858000 h 6858000"/>
              <a:gd name="connsiteX9" fmla="*/ 0 w 12195175"/>
              <a:gd name="connsiteY9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195175" h="6858000">
                <a:moveTo>
                  <a:pt x="0" y="0"/>
                </a:moveTo>
                <a:lnTo>
                  <a:pt x="11055211" y="3175"/>
                </a:lnTo>
                <a:cubicBezTo>
                  <a:pt x="11055257" y="512233"/>
                  <a:pt x="11055304" y="1021292"/>
                  <a:pt x="11055350" y="1530350"/>
                </a:cubicBezTo>
                <a:lnTo>
                  <a:pt x="11798579" y="1531676"/>
                </a:lnTo>
                <a:cubicBezTo>
                  <a:pt x="11796462" y="1020501"/>
                  <a:pt x="11806907" y="514350"/>
                  <a:pt x="11804790" y="3175"/>
                </a:cubicBezTo>
                <a:lnTo>
                  <a:pt x="12192000" y="3175"/>
                </a:lnTo>
                <a:cubicBezTo>
                  <a:pt x="12193058" y="518583"/>
                  <a:pt x="12194117" y="1033992"/>
                  <a:pt x="12195175" y="1549400"/>
                </a:cubicBezTo>
                <a:cubicBezTo>
                  <a:pt x="12194117" y="3318933"/>
                  <a:pt x="12193058" y="5088467"/>
                  <a:pt x="12192000" y="6858000"/>
                </a:cubicBez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</p:spPr>
        <p:txBody>
          <a:bodyPr/>
          <a:lstStyle/>
          <a:p>
            <a:r>
              <a:rPr lang="sv-SE" smtClean="0"/>
              <a:t>Klicka på ikonen för att lägga till en bild</a:t>
            </a:r>
            <a:endParaRPr lang="sv-SE" dirty="0"/>
          </a:p>
        </p:txBody>
      </p:sp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5B76A-6E9E-4212-A813-7C7074D27AEA}" type="datetimeFigureOut">
              <a:rPr lang="en-GB" smtClean="0"/>
              <a:t>14/06/2019</a:t>
            </a:fld>
            <a:endParaRPr lang="en-GB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690A7-9BD4-4FE6-99BD-60038F9BBBD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862972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Öpp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objekt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539" y="383383"/>
            <a:ext cx="6081713" cy="6081713"/>
          </a:xfrm>
          <a:prstGeom prst="rect">
            <a:avLst/>
          </a:prstGeom>
        </p:spPr>
      </p:pic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831600" y="1440000"/>
            <a:ext cx="4547644" cy="2387600"/>
          </a:xfrm>
        </p:spPr>
        <p:txBody>
          <a:bodyPr anchor="t" anchorCtr="0">
            <a:normAutofit/>
          </a:bodyPr>
          <a:lstStyle>
            <a:lvl1pPr algn="l">
              <a:defRPr sz="4600" baseline="0">
                <a:solidFill>
                  <a:schemeClr val="bg1"/>
                </a:solidFill>
              </a:defRPr>
            </a:lvl1pPr>
          </a:lstStyle>
          <a:p>
            <a:r>
              <a:rPr lang="sv-SE" smtClean="0"/>
              <a:t>Klicka här för att ändra format</a:t>
            </a:r>
            <a:endParaRPr lang="sv-SE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7603704" y="2916000"/>
            <a:ext cx="4222748" cy="1655762"/>
          </a:xfrm>
        </p:spPr>
        <p:txBody>
          <a:bodyPr/>
          <a:lstStyle>
            <a:lvl1pPr marL="0" indent="0" algn="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smtClean="0"/>
              <a:t>Klicka om du vill redigera mall för underrubrikformat</a:t>
            </a:r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5B76A-6E9E-4212-A813-7C7074D27AEA}" type="datetimeFigureOut">
              <a:rPr lang="en-GB" smtClean="0"/>
              <a:t>14/06/2019</a:t>
            </a:fld>
            <a:endParaRPr lang="en-GB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690A7-9BD4-4FE6-99BD-60038F9BBBDF}" type="slidenum">
              <a:rPr lang="en-GB" smtClean="0"/>
              <a:t>‹#›</a:t>
            </a:fld>
            <a:endParaRPr lang="en-GB"/>
          </a:p>
        </p:txBody>
      </p:sp>
      <p:sp>
        <p:nvSpPr>
          <p:cNvPr id="14" name="textruta 13"/>
          <p:cNvSpPr txBox="1"/>
          <p:nvPr/>
        </p:nvSpPr>
        <p:spPr>
          <a:xfrm>
            <a:off x="8954219" y="6065607"/>
            <a:ext cx="2972668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sv-SE" sz="1600" kern="0" spc="600" baseline="0" dirty="0"/>
              <a:t>ÖPPEN</a:t>
            </a:r>
          </a:p>
        </p:txBody>
      </p:sp>
    </p:spTree>
    <p:extLst>
      <p:ext uri="{BB962C8B-B14F-4D97-AF65-F5344CB8AC3E}">
        <p14:creationId xmlns:p14="http://schemas.microsoft.com/office/powerpoint/2010/main" val="50779257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egräns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objekt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539" y="383383"/>
            <a:ext cx="6081713" cy="6081713"/>
          </a:xfrm>
          <a:prstGeom prst="rect">
            <a:avLst/>
          </a:prstGeom>
        </p:spPr>
      </p:pic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831600" y="1440000"/>
            <a:ext cx="4547644" cy="2387600"/>
          </a:xfrm>
        </p:spPr>
        <p:txBody>
          <a:bodyPr anchor="t" anchorCtr="0">
            <a:normAutofit/>
          </a:bodyPr>
          <a:lstStyle>
            <a:lvl1pPr algn="l">
              <a:defRPr sz="4600" baseline="0">
                <a:solidFill>
                  <a:schemeClr val="bg1"/>
                </a:solidFill>
              </a:defRPr>
            </a:lvl1pPr>
          </a:lstStyle>
          <a:p>
            <a:r>
              <a:rPr lang="sv-SE" smtClean="0"/>
              <a:t>Klicka här för att ändra format</a:t>
            </a:r>
            <a:endParaRPr lang="sv-SE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7603704" y="2916000"/>
            <a:ext cx="4222748" cy="1655762"/>
          </a:xfrm>
        </p:spPr>
        <p:txBody>
          <a:bodyPr/>
          <a:lstStyle>
            <a:lvl1pPr marL="0" indent="0" algn="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smtClean="0"/>
              <a:t>Klicka om du vill redigera mall för underrubrikformat</a:t>
            </a:r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5B76A-6E9E-4212-A813-7C7074D27AEA}" type="datetimeFigureOut">
              <a:rPr lang="en-GB" smtClean="0"/>
              <a:t>14/06/2019</a:t>
            </a:fld>
            <a:endParaRPr lang="en-GB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690A7-9BD4-4FE6-99BD-60038F9BBBDF}" type="slidenum">
              <a:rPr lang="en-GB" smtClean="0"/>
              <a:t>‹#›</a:t>
            </a:fld>
            <a:endParaRPr lang="en-GB"/>
          </a:p>
        </p:txBody>
      </p:sp>
      <p:sp>
        <p:nvSpPr>
          <p:cNvPr id="14" name="textruta 13"/>
          <p:cNvSpPr txBox="1"/>
          <p:nvPr/>
        </p:nvSpPr>
        <p:spPr>
          <a:xfrm>
            <a:off x="8954219" y="6065607"/>
            <a:ext cx="2972668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sv-SE" sz="1600" kern="0" spc="600" baseline="0" dirty="0"/>
              <a:t>BEGRÄNSAD</a:t>
            </a:r>
          </a:p>
        </p:txBody>
      </p:sp>
    </p:spTree>
    <p:extLst>
      <p:ext uri="{BB962C8B-B14F-4D97-AF65-F5344CB8AC3E}">
        <p14:creationId xmlns:p14="http://schemas.microsoft.com/office/powerpoint/2010/main" val="290793833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Känsl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objekt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539" y="383383"/>
            <a:ext cx="6081713" cy="6081713"/>
          </a:xfrm>
          <a:prstGeom prst="rect">
            <a:avLst/>
          </a:prstGeom>
        </p:spPr>
      </p:pic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831600" y="1440000"/>
            <a:ext cx="4547644" cy="2387600"/>
          </a:xfrm>
        </p:spPr>
        <p:txBody>
          <a:bodyPr anchor="t" anchorCtr="0">
            <a:normAutofit/>
          </a:bodyPr>
          <a:lstStyle>
            <a:lvl1pPr algn="l">
              <a:defRPr sz="4600" baseline="0">
                <a:solidFill>
                  <a:schemeClr val="bg1"/>
                </a:solidFill>
              </a:defRPr>
            </a:lvl1pPr>
          </a:lstStyle>
          <a:p>
            <a:r>
              <a:rPr lang="sv-SE" smtClean="0"/>
              <a:t>Klicka här för att ändra format</a:t>
            </a:r>
            <a:endParaRPr lang="sv-SE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7603704" y="2916000"/>
            <a:ext cx="4222748" cy="1655762"/>
          </a:xfrm>
        </p:spPr>
        <p:txBody>
          <a:bodyPr/>
          <a:lstStyle>
            <a:lvl1pPr marL="0" indent="0" algn="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smtClean="0"/>
              <a:t>Klicka om du vill redigera mall för underrubrikformat</a:t>
            </a:r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5B76A-6E9E-4212-A813-7C7074D27AEA}" type="datetimeFigureOut">
              <a:rPr lang="en-GB" smtClean="0"/>
              <a:t>14/06/2019</a:t>
            </a:fld>
            <a:endParaRPr lang="en-GB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690A7-9BD4-4FE6-99BD-60038F9BBBDF}" type="slidenum">
              <a:rPr lang="en-GB" smtClean="0"/>
              <a:t>‹#›</a:t>
            </a:fld>
            <a:endParaRPr lang="en-GB"/>
          </a:p>
        </p:txBody>
      </p:sp>
      <p:sp>
        <p:nvSpPr>
          <p:cNvPr id="14" name="textruta 13"/>
          <p:cNvSpPr txBox="1"/>
          <p:nvPr/>
        </p:nvSpPr>
        <p:spPr>
          <a:xfrm>
            <a:off x="8954219" y="6065607"/>
            <a:ext cx="2972668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sv-SE" sz="1600" kern="0" spc="600" baseline="0" dirty="0"/>
              <a:t>KÄNSLIG</a:t>
            </a:r>
          </a:p>
        </p:txBody>
      </p:sp>
    </p:spTree>
    <p:extLst>
      <p:ext uri="{BB962C8B-B14F-4D97-AF65-F5344CB8AC3E}">
        <p14:creationId xmlns:p14="http://schemas.microsoft.com/office/powerpoint/2010/main" val="236396406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Mycket känsl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objekt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539" y="383383"/>
            <a:ext cx="6081713" cy="6081713"/>
          </a:xfrm>
          <a:prstGeom prst="rect">
            <a:avLst/>
          </a:prstGeom>
        </p:spPr>
      </p:pic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831600" y="1440000"/>
            <a:ext cx="4547644" cy="2387600"/>
          </a:xfrm>
        </p:spPr>
        <p:txBody>
          <a:bodyPr anchor="t" anchorCtr="0">
            <a:normAutofit/>
          </a:bodyPr>
          <a:lstStyle>
            <a:lvl1pPr algn="l">
              <a:defRPr sz="4600" baseline="0">
                <a:solidFill>
                  <a:schemeClr val="bg1"/>
                </a:solidFill>
              </a:defRPr>
            </a:lvl1pPr>
          </a:lstStyle>
          <a:p>
            <a:r>
              <a:rPr lang="sv-SE" smtClean="0"/>
              <a:t>Klicka här för att ändra format</a:t>
            </a:r>
            <a:endParaRPr lang="sv-SE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7603704" y="2916000"/>
            <a:ext cx="4222748" cy="1655762"/>
          </a:xfrm>
        </p:spPr>
        <p:txBody>
          <a:bodyPr/>
          <a:lstStyle>
            <a:lvl1pPr marL="0" indent="0" algn="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smtClean="0"/>
              <a:t>Klicka om du vill redigera mall för underrubrikformat</a:t>
            </a:r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5B76A-6E9E-4212-A813-7C7074D27AEA}" type="datetimeFigureOut">
              <a:rPr lang="en-GB" smtClean="0"/>
              <a:t>14/06/2019</a:t>
            </a:fld>
            <a:endParaRPr lang="en-GB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690A7-9BD4-4FE6-99BD-60038F9BBBDF}" type="slidenum">
              <a:rPr lang="en-GB" smtClean="0"/>
              <a:t>‹#›</a:t>
            </a:fld>
            <a:endParaRPr lang="en-GB"/>
          </a:p>
        </p:txBody>
      </p:sp>
      <p:sp>
        <p:nvSpPr>
          <p:cNvPr id="14" name="textruta 13"/>
          <p:cNvSpPr txBox="1"/>
          <p:nvPr/>
        </p:nvSpPr>
        <p:spPr>
          <a:xfrm>
            <a:off x="8954219" y="6065607"/>
            <a:ext cx="2972668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sv-SE" sz="1600" kern="0" spc="600" baseline="0" dirty="0"/>
              <a:t>MYCKET KÄNSLIG</a:t>
            </a:r>
          </a:p>
        </p:txBody>
      </p:sp>
    </p:spTree>
    <p:extLst>
      <p:ext uri="{BB962C8B-B14F-4D97-AF65-F5344CB8AC3E}">
        <p14:creationId xmlns:p14="http://schemas.microsoft.com/office/powerpoint/2010/main" val="47042626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ubl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objekt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539" y="383383"/>
            <a:ext cx="6081713" cy="6081713"/>
          </a:xfrm>
          <a:prstGeom prst="rect">
            <a:avLst/>
          </a:prstGeom>
        </p:spPr>
      </p:pic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831600" y="1440000"/>
            <a:ext cx="4547644" cy="2387600"/>
          </a:xfrm>
        </p:spPr>
        <p:txBody>
          <a:bodyPr anchor="t" anchorCtr="0">
            <a:normAutofit/>
          </a:bodyPr>
          <a:lstStyle>
            <a:lvl1pPr algn="l">
              <a:defRPr sz="4600" baseline="0">
                <a:solidFill>
                  <a:schemeClr val="bg1"/>
                </a:solidFill>
              </a:defRPr>
            </a:lvl1pPr>
          </a:lstStyle>
          <a:p>
            <a:r>
              <a:rPr lang="sv-SE" smtClean="0"/>
              <a:t>Klicka här för att ändra format</a:t>
            </a:r>
            <a:endParaRPr lang="sv-SE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7603704" y="2916000"/>
            <a:ext cx="4222748" cy="1655762"/>
          </a:xfrm>
        </p:spPr>
        <p:txBody>
          <a:bodyPr/>
          <a:lstStyle>
            <a:lvl1pPr marL="0" indent="0" algn="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smtClean="0"/>
              <a:t>Klicka om du vill redigera mall för underrubrikformat</a:t>
            </a:r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5B76A-6E9E-4212-A813-7C7074D27AEA}" type="datetimeFigureOut">
              <a:rPr lang="en-GB" smtClean="0"/>
              <a:t>14/06/2019</a:t>
            </a:fld>
            <a:endParaRPr lang="en-GB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690A7-9BD4-4FE6-99BD-60038F9BBBDF}" type="slidenum">
              <a:rPr lang="en-GB" smtClean="0"/>
              <a:t>‹#›</a:t>
            </a:fld>
            <a:endParaRPr lang="en-GB"/>
          </a:p>
        </p:txBody>
      </p:sp>
      <p:sp>
        <p:nvSpPr>
          <p:cNvPr id="14" name="textruta 13"/>
          <p:cNvSpPr txBox="1"/>
          <p:nvPr/>
        </p:nvSpPr>
        <p:spPr>
          <a:xfrm>
            <a:off x="8954219" y="6065607"/>
            <a:ext cx="2972668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sv-SE" sz="1600" kern="0" spc="600" baseline="0" dirty="0"/>
              <a:t>PUBLIC</a:t>
            </a:r>
          </a:p>
        </p:txBody>
      </p:sp>
    </p:spTree>
    <p:extLst>
      <p:ext uri="{BB962C8B-B14F-4D97-AF65-F5344CB8AC3E}">
        <p14:creationId xmlns:p14="http://schemas.microsoft.com/office/powerpoint/2010/main" val="75019195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estrict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objekt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539" y="383383"/>
            <a:ext cx="6081713" cy="6081713"/>
          </a:xfrm>
          <a:prstGeom prst="rect">
            <a:avLst/>
          </a:prstGeom>
        </p:spPr>
      </p:pic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831600" y="1440000"/>
            <a:ext cx="4547644" cy="2387600"/>
          </a:xfrm>
        </p:spPr>
        <p:txBody>
          <a:bodyPr anchor="t" anchorCtr="0">
            <a:normAutofit/>
          </a:bodyPr>
          <a:lstStyle>
            <a:lvl1pPr algn="l">
              <a:defRPr sz="4600" baseline="0">
                <a:solidFill>
                  <a:schemeClr val="bg1"/>
                </a:solidFill>
              </a:defRPr>
            </a:lvl1pPr>
          </a:lstStyle>
          <a:p>
            <a:r>
              <a:rPr lang="sv-SE" smtClean="0"/>
              <a:t>Klicka här för att ändra format</a:t>
            </a:r>
            <a:endParaRPr lang="sv-SE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7603704" y="2916000"/>
            <a:ext cx="4222748" cy="1655762"/>
          </a:xfrm>
        </p:spPr>
        <p:txBody>
          <a:bodyPr/>
          <a:lstStyle>
            <a:lvl1pPr marL="0" indent="0" algn="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smtClean="0"/>
              <a:t>Klicka om du vill redigera mall för underrubrikformat</a:t>
            </a:r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5B76A-6E9E-4212-A813-7C7074D27AEA}" type="datetimeFigureOut">
              <a:rPr lang="en-GB" smtClean="0"/>
              <a:t>14/06/2019</a:t>
            </a:fld>
            <a:endParaRPr lang="en-GB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690A7-9BD4-4FE6-99BD-60038F9BBBDF}" type="slidenum">
              <a:rPr lang="en-GB" smtClean="0"/>
              <a:t>‹#›</a:t>
            </a:fld>
            <a:endParaRPr lang="en-GB"/>
          </a:p>
        </p:txBody>
      </p:sp>
      <p:sp>
        <p:nvSpPr>
          <p:cNvPr id="14" name="textruta 13"/>
          <p:cNvSpPr txBox="1"/>
          <p:nvPr/>
        </p:nvSpPr>
        <p:spPr>
          <a:xfrm>
            <a:off x="8954219" y="6065607"/>
            <a:ext cx="2972668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sv-SE" sz="1600" kern="0" spc="600" baseline="0" dirty="0"/>
              <a:t>RESTRICTED</a:t>
            </a:r>
          </a:p>
        </p:txBody>
      </p:sp>
    </p:spTree>
    <p:extLst>
      <p:ext uri="{BB962C8B-B14F-4D97-AF65-F5344CB8AC3E}">
        <p14:creationId xmlns:p14="http://schemas.microsoft.com/office/powerpoint/2010/main" val="353134353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nfidenti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objekt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539" y="383383"/>
            <a:ext cx="6081713" cy="6081713"/>
          </a:xfrm>
          <a:prstGeom prst="rect">
            <a:avLst/>
          </a:prstGeom>
        </p:spPr>
      </p:pic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831600" y="1440000"/>
            <a:ext cx="4547644" cy="2387600"/>
          </a:xfrm>
        </p:spPr>
        <p:txBody>
          <a:bodyPr anchor="t" anchorCtr="0">
            <a:normAutofit/>
          </a:bodyPr>
          <a:lstStyle>
            <a:lvl1pPr algn="l">
              <a:defRPr sz="4600" baseline="0">
                <a:solidFill>
                  <a:schemeClr val="bg1"/>
                </a:solidFill>
              </a:defRPr>
            </a:lvl1pPr>
          </a:lstStyle>
          <a:p>
            <a:r>
              <a:rPr lang="sv-SE" smtClean="0"/>
              <a:t>Klicka här för att ändra format</a:t>
            </a:r>
            <a:endParaRPr lang="sv-SE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7603704" y="2916000"/>
            <a:ext cx="4222748" cy="1655762"/>
          </a:xfrm>
        </p:spPr>
        <p:txBody>
          <a:bodyPr/>
          <a:lstStyle>
            <a:lvl1pPr marL="0" indent="0" algn="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smtClean="0"/>
              <a:t>Klicka om du vill redigera mall för underrubrikformat</a:t>
            </a:r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5B76A-6E9E-4212-A813-7C7074D27AEA}" type="datetimeFigureOut">
              <a:rPr lang="en-GB" smtClean="0"/>
              <a:t>14/06/2019</a:t>
            </a:fld>
            <a:endParaRPr lang="en-GB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690A7-9BD4-4FE6-99BD-60038F9BBBDF}" type="slidenum">
              <a:rPr lang="en-GB" smtClean="0"/>
              <a:t>‹#›</a:t>
            </a:fld>
            <a:endParaRPr lang="en-GB"/>
          </a:p>
        </p:txBody>
      </p:sp>
      <p:sp>
        <p:nvSpPr>
          <p:cNvPr id="14" name="textruta 13"/>
          <p:cNvSpPr txBox="1"/>
          <p:nvPr/>
        </p:nvSpPr>
        <p:spPr>
          <a:xfrm>
            <a:off x="8954219" y="6065607"/>
            <a:ext cx="2972668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sv-SE" sz="1600" kern="0" spc="600" baseline="0" dirty="0"/>
              <a:t>CONFIDENTIAL</a:t>
            </a:r>
          </a:p>
        </p:txBody>
      </p:sp>
    </p:spTree>
    <p:extLst>
      <p:ext uri="{BB962C8B-B14F-4D97-AF65-F5344CB8AC3E}">
        <p14:creationId xmlns:p14="http://schemas.microsoft.com/office/powerpoint/2010/main" val="45700191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trictly confidenti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objekt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539" y="383383"/>
            <a:ext cx="6081713" cy="6081713"/>
          </a:xfrm>
          <a:prstGeom prst="rect">
            <a:avLst/>
          </a:prstGeom>
        </p:spPr>
      </p:pic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831600" y="1440000"/>
            <a:ext cx="4547644" cy="2387600"/>
          </a:xfrm>
        </p:spPr>
        <p:txBody>
          <a:bodyPr anchor="t" anchorCtr="0">
            <a:normAutofit/>
          </a:bodyPr>
          <a:lstStyle>
            <a:lvl1pPr algn="l">
              <a:defRPr sz="4600" baseline="0">
                <a:solidFill>
                  <a:schemeClr val="bg1"/>
                </a:solidFill>
              </a:defRPr>
            </a:lvl1pPr>
          </a:lstStyle>
          <a:p>
            <a:r>
              <a:rPr lang="sv-SE" smtClean="0"/>
              <a:t>Klicka här för att ändra format</a:t>
            </a:r>
            <a:endParaRPr lang="sv-SE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7603704" y="2916000"/>
            <a:ext cx="4222748" cy="1655762"/>
          </a:xfrm>
        </p:spPr>
        <p:txBody>
          <a:bodyPr/>
          <a:lstStyle>
            <a:lvl1pPr marL="0" indent="0" algn="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smtClean="0"/>
              <a:t>Klicka om du vill redigera mall för underrubrikformat</a:t>
            </a:r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5B76A-6E9E-4212-A813-7C7074D27AEA}" type="datetimeFigureOut">
              <a:rPr lang="en-GB" smtClean="0"/>
              <a:t>14/06/2019</a:t>
            </a:fld>
            <a:endParaRPr lang="en-GB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690A7-9BD4-4FE6-99BD-60038F9BBBDF}" type="slidenum">
              <a:rPr lang="en-GB" smtClean="0"/>
              <a:t>‹#›</a:t>
            </a:fld>
            <a:endParaRPr lang="en-GB"/>
          </a:p>
        </p:txBody>
      </p:sp>
      <p:sp>
        <p:nvSpPr>
          <p:cNvPr id="14" name="textruta 13"/>
          <p:cNvSpPr txBox="1"/>
          <p:nvPr/>
        </p:nvSpPr>
        <p:spPr>
          <a:xfrm>
            <a:off x="7701094" y="6065607"/>
            <a:ext cx="4225793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sv-SE" sz="1600" kern="0" spc="600" baseline="0" dirty="0"/>
              <a:t>STRICTLY CONFIDENTIAL</a:t>
            </a:r>
          </a:p>
        </p:txBody>
      </p:sp>
    </p:spTree>
    <p:extLst>
      <p:ext uri="{BB962C8B-B14F-4D97-AF65-F5344CB8AC3E}">
        <p14:creationId xmlns:p14="http://schemas.microsoft.com/office/powerpoint/2010/main" val="59328546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5B76A-6E9E-4212-A813-7C7074D27AEA}" type="datetimeFigureOut">
              <a:rPr lang="en-GB" smtClean="0"/>
              <a:t>14/06/2019</a:t>
            </a:fld>
            <a:endParaRPr lang="en-GB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690A7-9BD4-4FE6-99BD-60038F9BBBD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098575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5B76A-6E9E-4212-A813-7C7074D27AEA}" type="datetimeFigureOut">
              <a:rPr lang="en-GB" smtClean="0"/>
              <a:t>14/06/2019</a:t>
            </a:fld>
            <a:endParaRPr lang="en-GB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690A7-9BD4-4FE6-99BD-60038F9BBBD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50762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image" Target="../media/image1.jp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1443042" y="365125"/>
            <a:ext cx="9297983" cy="1325563"/>
          </a:xfrm>
          <a:prstGeom prst="rect">
            <a:avLst/>
          </a:prstGeom>
        </p:spPr>
        <p:txBody>
          <a:bodyPr vert="horz" lIns="0" tIns="45720" rIns="0" bIns="45720" rtlCol="0" anchor="b" anchorCtr="0">
            <a:normAutofit/>
          </a:bodyPr>
          <a:lstStyle/>
          <a:p>
            <a:r>
              <a:rPr lang="sv-SE" dirty="0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1439999" y="1825625"/>
            <a:ext cx="9301026" cy="435600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sv-SE" dirty="0"/>
              <a:t>Redigera format för bakgrundstext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292891" y="6356350"/>
            <a:ext cx="9366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65B76A-6E9E-4212-A813-7C7074D27AEA}" type="datetimeFigureOut">
              <a:rPr lang="en-GB" smtClean="0"/>
              <a:t>14/06/2019</a:t>
            </a:fld>
            <a:endParaRPr lang="en-GB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1439999" y="6356350"/>
            <a:ext cx="93724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10894218" y="6356350"/>
            <a:ext cx="9953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5690A7-9BD4-4FE6-99BD-60038F9BBBDF}" type="slidenum">
              <a:rPr lang="en-GB" smtClean="0"/>
              <a:t>‹#›</a:t>
            </a:fld>
            <a:endParaRPr lang="en-GB"/>
          </a:p>
        </p:txBody>
      </p:sp>
      <p:pic>
        <p:nvPicPr>
          <p:cNvPr id="8" name="Bildobjekt 7"/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2122" y="0"/>
            <a:ext cx="787569" cy="15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53689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spcAft>
          <a:spcPts val="4000"/>
        </a:spcAft>
        <a:buNone/>
        <a:defRPr sz="3600" b="1" i="0" kern="1200" spc="7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600"/>
        </a:spcBef>
        <a:spcAft>
          <a:spcPts val="600"/>
        </a:spcAft>
        <a:buFont typeface="Arial" panose="020B0604020202020204" pitchFamily="34" charset="0"/>
        <a:buChar char="•"/>
        <a:defRPr sz="2000" kern="1200" spc="20" baseline="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Font typeface="Arial" panose="020B0604020202020204" pitchFamily="34" charset="0"/>
        <a:buChar char="•"/>
        <a:defRPr sz="1800" kern="1200" spc="2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400"/>
        </a:spcAft>
        <a:buFont typeface="Arial" panose="020B0604020202020204" pitchFamily="34" charset="0"/>
        <a:buChar char="•"/>
        <a:defRPr sz="1600" kern="1200" spc="2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400"/>
        </a:spcAft>
        <a:buFont typeface="Arial" panose="020B0604020202020204" pitchFamily="34" charset="0"/>
        <a:buChar char="•"/>
        <a:defRPr sz="1600" kern="1200" spc="2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400"/>
        </a:spcAft>
        <a:buFont typeface="Arial" panose="020B0604020202020204" pitchFamily="34" charset="0"/>
        <a:buChar char="•"/>
        <a:defRPr sz="1600" kern="1200" spc="2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234">
          <p15:clr>
            <a:srgbClr val="F26B43"/>
          </p15:clr>
        </p15:guide>
        <p15:guide id="2" pos="7446">
          <p15:clr>
            <a:srgbClr val="F26B43"/>
          </p15:clr>
        </p15:guide>
        <p15:guide id="3" orient="horz" pos="2160">
          <p15:clr>
            <a:srgbClr val="F26B43"/>
          </p15:clr>
        </p15:guide>
        <p15:guide id="4" orient="horz" pos="232">
          <p15:clr>
            <a:srgbClr val="F26B43"/>
          </p15:clr>
        </p15:guide>
        <p15:guide id="5" orient="horz" pos="4088">
          <p15:clr>
            <a:srgbClr val="F26B43"/>
          </p15:clr>
        </p15:guide>
        <p15:guide id="6" pos="3840">
          <p15:clr>
            <a:srgbClr val="F26B43"/>
          </p15:clr>
        </p15:guide>
        <p15:guide id="7" pos="914">
          <p15:clr>
            <a:srgbClr val="F26B43"/>
          </p15:clr>
        </p15:guide>
        <p15:guide id="8" pos="6766">
          <p15:clr>
            <a:srgbClr val="F26B43"/>
          </p15:clr>
        </p15:guide>
        <p15:guide id="10" orient="horz" pos="972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jpeg"/><Relationship Id="rId7" Type="http://schemas.openxmlformats.org/officeDocument/2006/relationships/image" Target="../media/image17.png"/><Relationship Id="rId12" Type="http://schemas.openxmlformats.org/officeDocument/2006/relationships/image" Target="../media/image2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0" Type="http://schemas.openxmlformats.org/officeDocument/2006/relationships/image" Target="../media/image20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sz="4800" noProof="0" dirty="0" smtClean="0"/>
              <a:t>The e-krona project</a:t>
            </a:r>
            <a:r>
              <a:rPr lang="en-US" noProof="0" dirty="0" smtClean="0"/>
              <a:t/>
            </a:r>
            <a:br>
              <a:rPr lang="en-US" noProof="0" dirty="0" smtClean="0"/>
            </a:br>
            <a:r>
              <a:rPr lang="en-US" noProof="0" dirty="0" smtClean="0"/>
              <a:t/>
            </a:r>
            <a:br>
              <a:rPr lang="en-US" noProof="0" dirty="0" smtClean="0"/>
            </a:br>
            <a:r>
              <a:rPr lang="en-US" sz="2400" noProof="0" dirty="0" smtClean="0"/>
              <a:t>The future of money</a:t>
            </a:r>
            <a:br>
              <a:rPr lang="en-US" sz="2400" noProof="0" dirty="0" smtClean="0"/>
            </a:br>
            <a:r>
              <a:rPr lang="en-US" sz="2400" noProof="0" dirty="0" smtClean="0"/>
              <a:t>Stockholm, June 15, 2019</a:t>
            </a:r>
            <a:endParaRPr lang="en-US" noProof="0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noProof="0" dirty="0" smtClean="0"/>
              <a:t>Carl Andreas Claussen</a:t>
            </a:r>
            <a:br>
              <a:rPr lang="en-US" noProof="0" dirty="0" smtClean="0"/>
            </a:br>
            <a:r>
              <a:rPr lang="en-US" noProof="0" dirty="0" smtClean="0"/>
              <a:t>Senior advisor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758578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5125453" y="1825625"/>
            <a:ext cx="5615572" cy="4356000"/>
          </a:xfrm>
        </p:spPr>
        <p:txBody>
          <a:bodyPr/>
          <a:lstStyle/>
          <a:p>
            <a:pPr marL="0" indent="0">
              <a:buNone/>
            </a:pPr>
            <a:r>
              <a:rPr lang="en-US" noProof="0" dirty="0" smtClean="0"/>
              <a:t> </a:t>
            </a:r>
          </a:p>
          <a:p>
            <a:r>
              <a:rPr lang="en-US" sz="2800" b="1" noProof="0" dirty="0" smtClean="0"/>
              <a:t>Why</a:t>
            </a:r>
            <a:r>
              <a:rPr lang="en-US" sz="2800" noProof="0" dirty="0" smtClean="0"/>
              <a:t> </a:t>
            </a:r>
            <a:r>
              <a:rPr lang="en-US" noProof="0" dirty="0"/>
              <a:t>an e-krona project</a:t>
            </a:r>
            <a:r>
              <a:rPr lang="en-US" sz="2800" noProof="0" dirty="0" smtClean="0"/>
              <a:t>?</a:t>
            </a:r>
          </a:p>
          <a:p>
            <a:r>
              <a:rPr lang="en-US" sz="2800" b="1" noProof="0" dirty="0" smtClean="0"/>
              <a:t>What</a:t>
            </a:r>
            <a:r>
              <a:rPr lang="en-US" sz="2800" noProof="0" dirty="0" smtClean="0"/>
              <a:t> </a:t>
            </a:r>
            <a:r>
              <a:rPr lang="en-US" noProof="0" dirty="0"/>
              <a:t>have we </a:t>
            </a:r>
            <a:r>
              <a:rPr lang="en-US" noProof="0" dirty="0" smtClean="0"/>
              <a:t>done/do we do</a:t>
            </a:r>
            <a:r>
              <a:rPr lang="en-US" sz="2800" noProof="0" dirty="0" smtClean="0"/>
              <a:t>?</a:t>
            </a:r>
          </a:p>
          <a:p>
            <a:r>
              <a:rPr lang="en-US" sz="2800" b="1" noProof="0" dirty="0" smtClean="0"/>
              <a:t>When</a:t>
            </a:r>
            <a:r>
              <a:rPr lang="en-US" sz="2800" noProof="0" dirty="0" smtClean="0"/>
              <a:t>?</a:t>
            </a:r>
          </a:p>
          <a:p>
            <a:endParaRPr lang="en-US" sz="2800" noProof="0" dirty="0"/>
          </a:p>
          <a:p>
            <a:endParaRPr lang="en-US" sz="2800" noProof="0" dirty="0" smtClean="0"/>
          </a:p>
          <a:p>
            <a:pPr marL="0" indent="0">
              <a:buNone/>
            </a:pPr>
            <a:endParaRPr lang="en-US" sz="2800" noProof="0" dirty="0"/>
          </a:p>
        </p:txBody>
      </p:sp>
      <p:pic>
        <p:nvPicPr>
          <p:cNvPr id="4" name="Platshållare för bild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7" r="16667"/>
          <a:stretch>
            <a:fillRect/>
          </a:stretch>
        </p:blipFill>
        <p:spPr>
          <a:xfrm>
            <a:off x="1692443" y="2208971"/>
            <a:ext cx="2282783" cy="2282835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5175118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noProof="0" dirty="0" smtClean="0"/>
              <a:t>Cash is becoming marginalized in Sweden</a:t>
            </a:r>
            <a:br>
              <a:rPr lang="en-US" noProof="0" dirty="0" smtClean="0"/>
            </a:br>
            <a:r>
              <a:rPr lang="en-US" sz="2000" noProof="0" dirty="0" smtClean="0"/>
              <a:t>Cash in circulation: Nominal value and as per cent of GDP </a:t>
            </a:r>
            <a:endParaRPr lang="en-US" sz="2800" noProof="0" dirty="0"/>
          </a:p>
        </p:txBody>
      </p:sp>
      <p:pic>
        <p:nvPicPr>
          <p:cNvPr id="7" name="Bildobjekt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92894" y="1934599"/>
            <a:ext cx="6881135" cy="4495735"/>
          </a:xfrm>
          <a:prstGeom prst="rect">
            <a:avLst/>
          </a:prstGeom>
        </p:spPr>
      </p:pic>
      <p:sp>
        <p:nvSpPr>
          <p:cNvPr id="8" name="textruta 5"/>
          <p:cNvSpPr txBox="1">
            <a:spLocks noChangeArrowheads="1"/>
          </p:cNvSpPr>
          <p:nvPr/>
        </p:nvSpPr>
        <p:spPr bwMode="auto">
          <a:xfrm>
            <a:off x="9274029" y="1934599"/>
            <a:ext cx="86460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sv-SE" altLang="en-US" sz="1200" dirty="0">
                <a:solidFill>
                  <a:srgbClr val="000000"/>
                </a:solidFill>
              </a:rPr>
              <a:t>SEK </a:t>
            </a:r>
            <a:r>
              <a:rPr lang="sv-SE" altLang="en-US" sz="1200" dirty="0" smtClean="0">
                <a:solidFill>
                  <a:srgbClr val="000000"/>
                </a:solidFill>
              </a:rPr>
              <a:t>billion</a:t>
            </a:r>
            <a:endParaRPr lang="sv-SE" altLang="en-US" sz="1200" dirty="0">
              <a:solidFill>
                <a:srgbClr val="000000"/>
              </a:solidFill>
            </a:endParaRPr>
          </a:p>
        </p:txBody>
      </p:sp>
      <p:sp>
        <p:nvSpPr>
          <p:cNvPr id="9" name="textruta 5"/>
          <p:cNvSpPr txBox="1">
            <a:spLocks noChangeArrowheads="1"/>
          </p:cNvSpPr>
          <p:nvPr/>
        </p:nvSpPr>
        <p:spPr bwMode="auto">
          <a:xfrm>
            <a:off x="1649202" y="1934599"/>
            <a:ext cx="86460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sv-SE" altLang="en-US" sz="1200" dirty="0" smtClean="0">
                <a:solidFill>
                  <a:srgbClr val="000000"/>
                </a:solidFill>
              </a:rPr>
              <a:t>Per cent</a:t>
            </a:r>
            <a:endParaRPr lang="sv-SE" altLang="en-US" sz="1200" dirty="0">
              <a:solidFill>
                <a:srgbClr val="000000"/>
              </a:solidFill>
            </a:endParaRPr>
          </a:p>
        </p:txBody>
      </p:sp>
      <p:sp>
        <p:nvSpPr>
          <p:cNvPr id="10" name="textruta 4"/>
          <p:cNvSpPr txBox="1">
            <a:spLocks noChangeArrowheads="1"/>
          </p:cNvSpPr>
          <p:nvPr/>
        </p:nvSpPr>
        <p:spPr bwMode="auto">
          <a:xfrm>
            <a:off x="8046892" y="6430334"/>
            <a:ext cx="122713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sv-SE" altLang="en-US" sz="1200" dirty="0">
                <a:solidFill>
                  <a:srgbClr val="000000"/>
                </a:solidFill>
              </a:rPr>
              <a:t>Source: The Riksbank</a:t>
            </a:r>
          </a:p>
        </p:txBody>
      </p:sp>
    </p:spTree>
    <p:extLst>
      <p:ext uri="{BB962C8B-B14F-4D97-AF65-F5344CB8AC3E}">
        <p14:creationId xmlns:p14="http://schemas.microsoft.com/office/powerpoint/2010/main" val="3958509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Sweden (and Norway) stands out internationally</a:t>
            </a:r>
            <a:r>
              <a:rPr lang="en-US" dirty="0"/>
              <a:t/>
            </a:r>
            <a:br>
              <a:rPr lang="en-US" dirty="0"/>
            </a:br>
            <a:r>
              <a:rPr lang="en-US" sz="2200" dirty="0"/>
              <a:t>Cash in </a:t>
            </a:r>
            <a:r>
              <a:rPr lang="en-US" sz="2200" dirty="0" smtClean="0"/>
              <a:t>circulation as </a:t>
            </a:r>
            <a:r>
              <a:rPr lang="en-US" sz="2200" dirty="0"/>
              <a:t>per cent of </a:t>
            </a:r>
            <a:r>
              <a:rPr lang="en-US" sz="2200" dirty="0" smtClean="0"/>
              <a:t>GDP. Per cent</a:t>
            </a:r>
            <a:endParaRPr lang="sv-SE" dirty="0"/>
          </a:p>
        </p:txBody>
      </p:sp>
      <p:pic>
        <p:nvPicPr>
          <p:cNvPr id="13" name="Bildobjekt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34284" y="1690688"/>
            <a:ext cx="7638145" cy="4985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8768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latshållare för innehåll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59399" y="2091452"/>
            <a:ext cx="10364109" cy="3622058"/>
          </a:xfrm>
          <a:prstGeom prst="rect">
            <a:avLst/>
          </a:prstGeom>
        </p:spPr>
      </p:pic>
      <p:sp>
        <p:nvSpPr>
          <p:cNvPr id="5" name="Rubrik 1"/>
          <p:cNvSpPr txBox="1">
            <a:spLocks/>
          </p:cNvSpPr>
          <p:nvPr/>
        </p:nvSpPr>
        <p:spPr>
          <a:xfrm>
            <a:off x="1443042" y="365125"/>
            <a:ext cx="9297983" cy="1325563"/>
          </a:xfrm>
          <a:prstGeom prst="rect">
            <a:avLst/>
          </a:prstGeom>
        </p:spPr>
        <p:txBody>
          <a:bodyPr vert="horz" lIns="0" tIns="45720" rIns="0" bIns="45720" rtlCol="0" anchor="b" anchorCtr="0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ts val="4000"/>
              </a:spcAft>
              <a:buNone/>
              <a:defRPr sz="3600" b="1" i="0" kern="1200" spc="7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Half of Swedish retailers say they won’t accept cash in 7 </a:t>
            </a:r>
            <a:r>
              <a:rPr lang="en-US" dirty="0" smtClean="0"/>
              <a:t>years</a:t>
            </a:r>
            <a:r>
              <a:rPr lang="en-US" baseline="30000" dirty="0" smtClean="0"/>
              <a:t>1</a:t>
            </a:r>
            <a:endParaRPr lang="en-US" sz="2000" baseline="30000" dirty="0"/>
          </a:p>
        </p:txBody>
      </p:sp>
      <p:sp>
        <p:nvSpPr>
          <p:cNvPr id="7" name="Rektangel 6"/>
          <p:cNvSpPr/>
          <p:nvPr/>
        </p:nvSpPr>
        <p:spPr>
          <a:xfrm>
            <a:off x="655965" y="6186348"/>
            <a:ext cx="6096000" cy="43088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sv-SE" sz="1100" dirty="0" smtClean="0"/>
              <a:t>1. Andersson</a:t>
            </a:r>
            <a:r>
              <a:rPr lang="sv-SE" sz="1100" dirty="0"/>
              <a:t>, Hedman and Segendorf (2018), ”Cashless </a:t>
            </a:r>
            <a:r>
              <a:rPr lang="sv-SE" sz="1100" dirty="0" err="1"/>
              <a:t>Society</a:t>
            </a:r>
            <a:r>
              <a:rPr lang="sv-SE" sz="1100" dirty="0"/>
              <a:t>: </a:t>
            </a:r>
            <a:r>
              <a:rPr lang="sv-SE" sz="1100" dirty="0" err="1"/>
              <a:t>When</a:t>
            </a:r>
            <a:r>
              <a:rPr lang="sv-SE" sz="1100" dirty="0"/>
              <a:t> </a:t>
            </a:r>
            <a:r>
              <a:rPr lang="sv-SE" sz="1100" dirty="0" err="1"/>
              <a:t>will</a:t>
            </a:r>
            <a:r>
              <a:rPr lang="sv-SE" sz="1100" dirty="0"/>
              <a:t> Merchants Stop </a:t>
            </a:r>
            <a:r>
              <a:rPr lang="sv-SE" sz="1100" dirty="0" err="1"/>
              <a:t>Accepting</a:t>
            </a:r>
            <a:r>
              <a:rPr lang="sv-SE" sz="1100" dirty="0"/>
              <a:t> Cash in Sweden. A research </a:t>
            </a:r>
            <a:r>
              <a:rPr lang="sv-SE" sz="1100" dirty="0" err="1"/>
              <a:t>model</a:t>
            </a:r>
            <a:r>
              <a:rPr lang="sv-SE" sz="1100" dirty="0"/>
              <a:t>.” Memo.</a:t>
            </a:r>
          </a:p>
        </p:txBody>
      </p:sp>
    </p:spTree>
    <p:extLst>
      <p:ext uri="{BB962C8B-B14F-4D97-AF65-F5344CB8AC3E}">
        <p14:creationId xmlns:p14="http://schemas.microsoft.com/office/powerpoint/2010/main" val="2964053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443042" y="2833022"/>
            <a:ext cx="9297983" cy="1325563"/>
          </a:xfrm>
        </p:spPr>
        <p:txBody>
          <a:bodyPr/>
          <a:lstStyle/>
          <a:p>
            <a:r>
              <a:rPr lang="en-US" noProof="0" dirty="0" smtClean="0"/>
              <a:t>Not the result of a decision to go cashless!</a:t>
            </a:r>
            <a:br>
              <a:rPr lang="en-US" noProof="0" dirty="0" smtClean="0"/>
            </a:b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955331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noProof="0" dirty="0" smtClean="0"/>
              <a:t>What if this continues?</a:t>
            </a:r>
            <a:r>
              <a:rPr lang="en-US" noProof="0" dirty="0" smtClean="0"/>
              <a:t/>
            </a:r>
            <a:br>
              <a:rPr lang="en-US" noProof="0" dirty="0" smtClean="0"/>
            </a:br>
            <a:r>
              <a:rPr lang="en-US" sz="2000" noProof="0" dirty="0" smtClean="0"/>
              <a:t>Cash in circulation: Nominal value and as per cent of GDP </a:t>
            </a:r>
            <a:endParaRPr lang="en-US" sz="2800" noProof="0" dirty="0"/>
          </a:p>
        </p:txBody>
      </p:sp>
      <p:pic>
        <p:nvPicPr>
          <p:cNvPr id="7" name="Bildobjekt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2894" y="1934599"/>
            <a:ext cx="6881135" cy="4495735"/>
          </a:xfrm>
          <a:prstGeom prst="rect">
            <a:avLst/>
          </a:prstGeom>
        </p:spPr>
      </p:pic>
      <p:sp>
        <p:nvSpPr>
          <p:cNvPr id="8" name="textruta 5"/>
          <p:cNvSpPr txBox="1">
            <a:spLocks noChangeArrowheads="1"/>
          </p:cNvSpPr>
          <p:nvPr/>
        </p:nvSpPr>
        <p:spPr bwMode="auto">
          <a:xfrm>
            <a:off x="9274029" y="1934599"/>
            <a:ext cx="86460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sv-SE" altLang="en-US" sz="1200" dirty="0">
                <a:solidFill>
                  <a:srgbClr val="000000"/>
                </a:solidFill>
              </a:rPr>
              <a:t>SEK </a:t>
            </a:r>
            <a:r>
              <a:rPr lang="sv-SE" altLang="en-US" sz="1200" dirty="0" smtClean="0">
                <a:solidFill>
                  <a:srgbClr val="000000"/>
                </a:solidFill>
              </a:rPr>
              <a:t>billion</a:t>
            </a:r>
            <a:endParaRPr lang="sv-SE" altLang="en-US" sz="1200" dirty="0">
              <a:solidFill>
                <a:srgbClr val="000000"/>
              </a:solidFill>
            </a:endParaRPr>
          </a:p>
        </p:txBody>
      </p:sp>
      <p:sp>
        <p:nvSpPr>
          <p:cNvPr id="9" name="textruta 5"/>
          <p:cNvSpPr txBox="1">
            <a:spLocks noChangeArrowheads="1"/>
          </p:cNvSpPr>
          <p:nvPr/>
        </p:nvSpPr>
        <p:spPr bwMode="auto">
          <a:xfrm>
            <a:off x="1649202" y="1934599"/>
            <a:ext cx="86460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sv-SE" altLang="en-US" sz="1200" dirty="0" smtClean="0">
                <a:solidFill>
                  <a:srgbClr val="000000"/>
                </a:solidFill>
              </a:rPr>
              <a:t>Per cent</a:t>
            </a:r>
            <a:endParaRPr lang="sv-SE" altLang="en-US" sz="1200" dirty="0">
              <a:solidFill>
                <a:srgbClr val="000000"/>
              </a:solidFill>
            </a:endParaRPr>
          </a:p>
        </p:txBody>
      </p:sp>
      <p:sp>
        <p:nvSpPr>
          <p:cNvPr id="10" name="textruta 4"/>
          <p:cNvSpPr txBox="1">
            <a:spLocks noChangeArrowheads="1"/>
          </p:cNvSpPr>
          <p:nvPr/>
        </p:nvSpPr>
        <p:spPr bwMode="auto">
          <a:xfrm>
            <a:off x="8554660" y="6404883"/>
            <a:ext cx="122713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sv-SE" altLang="en-US" sz="1200" dirty="0">
                <a:solidFill>
                  <a:srgbClr val="000000"/>
                </a:solidFill>
              </a:rPr>
              <a:t>Source: The Riksbank</a:t>
            </a:r>
          </a:p>
        </p:txBody>
      </p:sp>
      <p:sp>
        <p:nvSpPr>
          <p:cNvPr id="3" name="textruta 2"/>
          <p:cNvSpPr txBox="1"/>
          <p:nvPr/>
        </p:nvSpPr>
        <p:spPr>
          <a:xfrm>
            <a:off x="8325483" y="4299216"/>
            <a:ext cx="7345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5400" dirty="0" smtClean="0">
                <a:solidFill>
                  <a:srgbClr val="C00000"/>
                </a:solidFill>
              </a:rPr>
              <a:t>?</a:t>
            </a:r>
            <a:endParaRPr lang="sv-SE" sz="54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07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happens if we do nothing?</a:t>
            </a:r>
            <a:endParaRPr lang="en-US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1443042" y="1904908"/>
            <a:ext cx="5957218" cy="365592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A new historical </a:t>
            </a:r>
            <a:r>
              <a:rPr lang="en-US" sz="2400" dirty="0" smtClean="0"/>
              <a:t>experiment</a:t>
            </a:r>
            <a:endParaRPr lang="en-US" sz="2400" dirty="0" smtClean="0"/>
          </a:p>
          <a:p>
            <a:r>
              <a:rPr lang="en-US" sz="2400" dirty="0" smtClean="0"/>
              <a:t>Some people can not pay</a:t>
            </a:r>
          </a:p>
          <a:p>
            <a:r>
              <a:rPr lang="en-US" sz="2400" dirty="0" smtClean="0"/>
              <a:t>Will the system be robust?</a:t>
            </a:r>
          </a:p>
          <a:p>
            <a:r>
              <a:rPr lang="en-US" sz="2400" dirty="0" smtClean="0"/>
              <a:t>Private marked provide a key public good, will that function?</a:t>
            </a:r>
          </a:p>
          <a:p>
            <a:r>
              <a:rPr lang="en-US" sz="2400" dirty="0" smtClean="0"/>
              <a:t>What is a Swedish krona if cash disappears?</a:t>
            </a:r>
          </a:p>
          <a:p>
            <a:endParaRPr lang="sv-SE" dirty="0" smtClean="0"/>
          </a:p>
          <a:p>
            <a:endParaRPr lang="sv-SE" dirty="0"/>
          </a:p>
        </p:txBody>
      </p:sp>
      <p:pic>
        <p:nvPicPr>
          <p:cNvPr id="5" name="Platshållare för bild 4"/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85" r="9985"/>
          <a:stretch>
            <a:fillRect/>
          </a:stretch>
        </p:blipFill>
        <p:spPr>
          <a:xfrm>
            <a:off x="7744408" y="2149457"/>
            <a:ext cx="3708998" cy="3709083"/>
          </a:xfrm>
        </p:spPr>
      </p:pic>
    </p:spTree>
    <p:extLst>
      <p:ext uri="{BB962C8B-B14F-4D97-AF65-F5344CB8AC3E}">
        <p14:creationId xmlns:p14="http://schemas.microsoft.com/office/powerpoint/2010/main" val="38118219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975157" y="2698459"/>
            <a:ext cx="9297983" cy="1325563"/>
          </a:xfrm>
        </p:spPr>
        <p:txBody>
          <a:bodyPr>
            <a:normAutofit/>
          </a:bodyPr>
          <a:lstStyle/>
          <a:p>
            <a:pPr algn="ctr"/>
            <a:r>
              <a:rPr lang="en-US" noProof="0" dirty="0" smtClean="0"/>
              <a:t>Do we need to issue digital cash?</a:t>
            </a:r>
            <a:br>
              <a:rPr lang="en-US" noProof="0" dirty="0" smtClean="0"/>
            </a:b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213162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5125453" y="1825625"/>
            <a:ext cx="5615572" cy="4356000"/>
          </a:xfrm>
        </p:spPr>
        <p:txBody>
          <a:bodyPr/>
          <a:lstStyle/>
          <a:p>
            <a:pPr marL="0" indent="0">
              <a:buNone/>
            </a:pPr>
            <a:r>
              <a:rPr lang="en-US" noProof="0" dirty="0" smtClean="0"/>
              <a:t> </a:t>
            </a:r>
          </a:p>
          <a:p>
            <a:r>
              <a:rPr lang="en-US" sz="2800" b="1" noProof="0" dirty="0" smtClean="0">
                <a:solidFill>
                  <a:schemeClr val="bg1">
                    <a:lumMod val="85000"/>
                  </a:schemeClr>
                </a:solidFill>
              </a:rPr>
              <a:t>Why</a:t>
            </a:r>
            <a:r>
              <a:rPr lang="en-US" sz="2800" noProof="0" dirty="0" smtClean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noProof="0" dirty="0">
                <a:solidFill>
                  <a:schemeClr val="bg1">
                    <a:lumMod val="85000"/>
                  </a:schemeClr>
                </a:solidFill>
              </a:rPr>
              <a:t>an e-krona project</a:t>
            </a:r>
            <a:r>
              <a:rPr lang="en-US" sz="2800" noProof="0" dirty="0" smtClean="0">
                <a:solidFill>
                  <a:schemeClr val="bg1">
                    <a:lumMod val="85000"/>
                  </a:schemeClr>
                </a:solidFill>
              </a:rPr>
              <a:t>?</a:t>
            </a:r>
          </a:p>
          <a:p>
            <a:r>
              <a:rPr lang="en-US" sz="2800" b="1" noProof="0" dirty="0" smtClean="0"/>
              <a:t>What</a:t>
            </a:r>
            <a:r>
              <a:rPr lang="en-US" sz="2800" noProof="0" dirty="0" smtClean="0"/>
              <a:t> </a:t>
            </a:r>
            <a:r>
              <a:rPr lang="en-US" noProof="0" dirty="0"/>
              <a:t>have we </a:t>
            </a:r>
            <a:r>
              <a:rPr lang="en-US" noProof="0" dirty="0" smtClean="0"/>
              <a:t>done/do we do</a:t>
            </a:r>
            <a:r>
              <a:rPr lang="en-US" sz="2800" noProof="0" dirty="0" smtClean="0"/>
              <a:t>?</a:t>
            </a:r>
          </a:p>
          <a:p>
            <a:r>
              <a:rPr lang="en-US" sz="2800" b="1" noProof="0" dirty="0" smtClean="0"/>
              <a:t>When</a:t>
            </a:r>
            <a:r>
              <a:rPr lang="en-US" sz="2800" noProof="0" dirty="0" smtClean="0"/>
              <a:t>?</a:t>
            </a:r>
          </a:p>
          <a:p>
            <a:endParaRPr lang="en-US" sz="2800" noProof="0" dirty="0"/>
          </a:p>
          <a:p>
            <a:endParaRPr lang="en-US" sz="2800" noProof="0" dirty="0" smtClean="0"/>
          </a:p>
          <a:p>
            <a:pPr marL="0" indent="0">
              <a:buNone/>
            </a:pPr>
            <a:endParaRPr lang="en-US" sz="2800" noProof="0" dirty="0"/>
          </a:p>
        </p:txBody>
      </p:sp>
      <p:pic>
        <p:nvPicPr>
          <p:cNvPr id="4" name="Platshållare för bild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7" r="16667"/>
          <a:stretch>
            <a:fillRect/>
          </a:stretch>
        </p:blipFill>
        <p:spPr>
          <a:xfrm>
            <a:off x="1692443" y="2208971"/>
            <a:ext cx="2282783" cy="2282835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624270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 smtClean="0"/>
              <a:t>What have we done?</a:t>
            </a:r>
            <a:endParaRPr lang="en-US" noProof="0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1439999" y="1806399"/>
            <a:ext cx="9301026" cy="4356000"/>
          </a:xfrm>
        </p:spPr>
        <p:txBody>
          <a:bodyPr>
            <a:normAutofit/>
          </a:bodyPr>
          <a:lstStyle/>
          <a:p>
            <a:endParaRPr lang="en-US" b="1" noProof="0" dirty="0" smtClean="0"/>
          </a:p>
          <a:p>
            <a:endParaRPr lang="en-US" b="1" noProof="0" dirty="0" smtClean="0"/>
          </a:p>
          <a:p>
            <a:r>
              <a:rPr lang="en-US" b="1" noProof="0" dirty="0" smtClean="0"/>
              <a:t>2017: ”Brainstorming”</a:t>
            </a:r>
          </a:p>
          <a:p>
            <a:pPr lvl="1"/>
            <a:endParaRPr lang="en-US" noProof="0" dirty="0" smtClean="0"/>
          </a:p>
          <a:p>
            <a:pPr lvl="1"/>
            <a:endParaRPr lang="en-US" noProof="0" dirty="0" smtClean="0"/>
          </a:p>
          <a:p>
            <a:r>
              <a:rPr lang="en-US" b="1" noProof="0" dirty="0" smtClean="0"/>
              <a:t>2018: Deeper analysis</a:t>
            </a:r>
          </a:p>
          <a:p>
            <a:endParaRPr lang="en-US" noProof="0" dirty="0" smtClean="0"/>
          </a:p>
          <a:p>
            <a:pPr marL="0" indent="0">
              <a:buNone/>
            </a:pPr>
            <a:endParaRPr lang="en-US" noProof="0" dirty="0"/>
          </a:p>
        </p:txBody>
      </p:sp>
      <p:pic>
        <p:nvPicPr>
          <p:cNvPr id="5" name="Bildobjekt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862480">
            <a:off x="8797675" y="2394689"/>
            <a:ext cx="1934361" cy="273432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4" name="Bildobjekt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849612">
            <a:off x="7916723" y="2465510"/>
            <a:ext cx="1907477" cy="2696961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6" name="Bildobjekt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807625">
            <a:off x="6930840" y="2450605"/>
            <a:ext cx="2000715" cy="2825001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7" name="textruta 6"/>
          <p:cNvSpPr txBox="1"/>
          <p:nvPr/>
        </p:nvSpPr>
        <p:spPr>
          <a:xfrm>
            <a:off x="4016687" y="3150624"/>
            <a:ext cx="309294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What is an e-krona</a:t>
            </a:r>
            <a:r>
              <a:rPr lang="en-US" dirty="0" smtClean="0"/>
              <a:t>?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 smtClean="0"/>
              <a:t>What can it do</a:t>
            </a:r>
            <a:endParaRPr lang="en-US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Consequences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Legal issues	</a:t>
            </a:r>
          </a:p>
          <a:p>
            <a:endParaRPr lang="sv-SE" dirty="0"/>
          </a:p>
        </p:txBody>
      </p:sp>
      <p:sp>
        <p:nvSpPr>
          <p:cNvPr id="8" name="Höger klammerparentes 7"/>
          <p:cNvSpPr/>
          <p:nvPr/>
        </p:nvSpPr>
        <p:spPr>
          <a:xfrm>
            <a:off x="4124528" y="2916905"/>
            <a:ext cx="282102" cy="1645367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58858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 smtClean="0"/>
              <a:t>What is an “e-krona”?</a:t>
            </a:r>
            <a:endParaRPr lang="en-US" noProof="0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noProof="0" dirty="0" smtClean="0"/>
              <a:t>“Digital”</a:t>
            </a:r>
          </a:p>
          <a:p>
            <a:r>
              <a:rPr lang="en-US" noProof="0" dirty="0" smtClean="0"/>
              <a:t>A</a:t>
            </a:r>
            <a:r>
              <a:rPr lang="en-US" noProof="0" dirty="0"/>
              <a:t> claim on the Riksbank </a:t>
            </a:r>
            <a:r>
              <a:rPr lang="en-US" noProof="0" dirty="0" smtClean="0"/>
              <a:t>(as</a:t>
            </a:r>
            <a:r>
              <a:rPr lang="en-US" noProof="0" dirty="0"/>
              <a:t> </a:t>
            </a:r>
            <a:r>
              <a:rPr lang="en-US" noProof="0" dirty="0" smtClean="0"/>
              <a:t>cash and reserves)</a:t>
            </a:r>
          </a:p>
          <a:p>
            <a:r>
              <a:rPr lang="en-US" noProof="0" dirty="0" smtClean="0"/>
              <a:t>SEK</a:t>
            </a:r>
          </a:p>
          <a:p>
            <a:r>
              <a:rPr lang="en-US" noProof="0" dirty="0" smtClean="0"/>
              <a:t>Value and/or account based</a:t>
            </a:r>
          </a:p>
          <a:p>
            <a:r>
              <a:rPr lang="en-US" noProof="0" dirty="0" smtClean="0"/>
              <a:t>Available real </a:t>
            </a:r>
            <a:r>
              <a:rPr lang="en-US" noProof="0" dirty="0" smtClean="0"/>
              <a:t>time and “retail” </a:t>
            </a:r>
            <a:r>
              <a:rPr lang="en-US" noProof="0" dirty="0"/>
              <a:t>  </a:t>
            </a:r>
            <a:endParaRPr lang="en-US" noProof="0" dirty="0" smtClean="0"/>
          </a:p>
          <a:p>
            <a:r>
              <a:rPr lang="en-US" noProof="0" dirty="0" smtClean="0"/>
              <a:t>Can be interest‐bearing</a:t>
            </a:r>
          </a:p>
          <a:p>
            <a:endParaRPr lang="en-US" noProof="0" dirty="0"/>
          </a:p>
          <a:p>
            <a:pPr marL="0" indent="0">
              <a:buNone/>
            </a:pPr>
            <a:r>
              <a:rPr lang="en-US" noProof="0" dirty="0" smtClean="0">
                <a:sym typeface="Wingdings" panose="05000000000000000000" pitchFamily="2" charset="2"/>
              </a:rPr>
              <a:t> A “CBDC”</a:t>
            </a:r>
            <a:endParaRPr lang="en-US" noProof="0" dirty="0" smtClean="0"/>
          </a:p>
        </p:txBody>
      </p:sp>
      <p:pic>
        <p:nvPicPr>
          <p:cNvPr id="4" name="Platshållare för bild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7" r="16667"/>
          <a:stretch>
            <a:fillRect/>
          </a:stretch>
        </p:blipFill>
        <p:spPr>
          <a:xfrm>
            <a:off x="8206598" y="2677506"/>
            <a:ext cx="2282783" cy="2282835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0432523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620022" y="3127990"/>
            <a:ext cx="9297983" cy="1325563"/>
          </a:xfrm>
        </p:spPr>
        <p:txBody>
          <a:bodyPr/>
          <a:lstStyle/>
          <a:p>
            <a:r>
              <a:rPr lang="en-US" dirty="0" smtClean="0"/>
              <a:t>Not </a:t>
            </a:r>
            <a:r>
              <a:rPr lang="en-US" noProof="0" dirty="0" smtClean="0"/>
              <a:t>replace, but complement </a:t>
            </a:r>
            <a:br>
              <a:rPr lang="en-US" noProof="0" dirty="0" smtClean="0"/>
            </a:b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330767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Not replace, but complement </a:t>
            </a:r>
            <a:br>
              <a:rPr lang="en-US" dirty="0"/>
            </a:br>
            <a:r>
              <a:rPr lang="en-US" sz="2000" dirty="0" smtClean="0"/>
              <a:t>Nominal value of cash and deposits</a:t>
            </a:r>
            <a:endParaRPr lang="en-US" noProof="0" dirty="0"/>
          </a:p>
        </p:txBody>
      </p:sp>
      <p:pic>
        <p:nvPicPr>
          <p:cNvPr id="10" name="Bildobjekt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74375" y="2057183"/>
            <a:ext cx="6537185" cy="4270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6706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462707" y="2695370"/>
            <a:ext cx="9297983" cy="1325563"/>
          </a:xfrm>
        </p:spPr>
        <p:txBody>
          <a:bodyPr/>
          <a:lstStyle/>
          <a:p>
            <a:r>
              <a:rPr lang="en-US" dirty="0" smtClean="0"/>
              <a:t>We have not concluded!</a:t>
            </a:r>
            <a:br>
              <a:rPr lang="en-US" dirty="0" smtClean="0"/>
            </a:br>
            <a:r>
              <a:rPr lang="en-US" sz="2400" dirty="0" smtClean="0"/>
              <a:t>(Continue to analyze)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17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 smtClean="0"/>
              <a:t>Some other </a:t>
            </a:r>
            <a:r>
              <a:rPr lang="en-US" noProof="0" dirty="0" smtClean="0"/>
              <a:t>takeaways so far </a:t>
            </a:r>
            <a:endParaRPr lang="en-US" noProof="0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noProof="0" dirty="0" smtClean="0"/>
              <a:t>The e-krona ensures public access to central-bank money</a:t>
            </a:r>
          </a:p>
          <a:p>
            <a:r>
              <a:rPr lang="en-US" noProof="0" dirty="0" smtClean="0"/>
              <a:t>It is an </a:t>
            </a:r>
            <a:r>
              <a:rPr lang="en-US" noProof="0" dirty="0" smtClean="0"/>
              <a:t>infrastructure/payment system?</a:t>
            </a:r>
            <a:endParaRPr lang="en-US" noProof="0" dirty="0" smtClean="0"/>
          </a:p>
          <a:p>
            <a:pPr lvl="1"/>
            <a:r>
              <a:rPr lang="en-US" noProof="0" dirty="0" smtClean="0"/>
              <a:t>A national payment system that stands on its own feet</a:t>
            </a:r>
          </a:p>
          <a:p>
            <a:pPr lvl="1"/>
            <a:r>
              <a:rPr lang="en-US" noProof="0" dirty="0" smtClean="0"/>
              <a:t>Competition: Increase non-bank access to settlement services in central bank money</a:t>
            </a:r>
          </a:p>
          <a:p>
            <a:pPr lvl="1"/>
            <a:r>
              <a:rPr lang="en-US" noProof="0" dirty="0" smtClean="0"/>
              <a:t>Function as a platform for innovation</a:t>
            </a:r>
          </a:p>
          <a:p>
            <a:r>
              <a:rPr lang="en-US" noProof="0" dirty="0" smtClean="0"/>
              <a:t>Consequences for monetary policy and financial sector and stability</a:t>
            </a:r>
          </a:p>
          <a:p>
            <a:pPr lvl="1"/>
            <a:r>
              <a:rPr lang="en-US" noProof="0" dirty="0" smtClean="0"/>
              <a:t>Depends on its </a:t>
            </a:r>
            <a:r>
              <a:rPr lang="en-US" noProof="0" dirty="0" smtClean="0"/>
              <a:t>features</a:t>
            </a:r>
          </a:p>
          <a:p>
            <a:r>
              <a:rPr lang="en-US" dirty="0" smtClean="0"/>
              <a:t>Need political decisions</a:t>
            </a:r>
            <a:endParaRPr lang="en-US" noProof="0" dirty="0" smtClean="0"/>
          </a:p>
          <a:p>
            <a:pPr marL="0" indent="0">
              <a:buNone/>
            </a:pPr>
            <a:endParaRPr lang="en-US" noProof="0" dirty="0" smtClean="0"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en-US" noProof="0" dirty="0" smtClean="0">
                <a:sym typeface="Wingdings" panose="05000000000000000000" pitchFamily="2" charset="2"/>
              </a:rPr>
              <a:t> Further analysis and research needed</a:t>
            </a:r>
          </a:p>
          <a:p>
            <a:pPr lvl="1"/>
            <a:endParaRPr lang="en-US" noProof="0" dirty="0" smtClean="0"/>
          </a:p>
          <a:p>
            <a:pPr marL="0" indent="0">
              <a:buNone/>
            </a:pPr>
            <a:endParaRPr lang="en-US" noProof="0" dirty="0" smtClean="0"/>
          </a:p>
        </p:txBody>
      </p:sp>
    </p:spTree>
    <p:extLst>
      <p:ext uri="{BB962C8B-B14F-4D97-AF65-F5344CB8AC3E}">
        <p14:creationId xmlns:p14="http://schemas.microsoft.com/office/powerpoint/2010/main" val="812807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noProof="0" dirty="0" smtClean="0"/>
              <a:t>We are not alone…</a:t>
            </a:r>
            <a:endParaRPr lang="en-US" noProof="0" dirty="0"/>
          </a:p>
        </p:txBody>
      </p:sp>
      <p:sp>
        <p:nvSpPr>
          <p:cNvPr id="5" name="textruta 4"/>
          <p:cNvSpPr txBox="1"/>
          <p:nvPr/>
        </p:nvSpPr>
        <p:spPr>
          <a:xfrm>
            <a:off x="1387686" y="1952839"/>
            <a:ext cx="5724644" cy="31393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sv-SE" dirty="0"/>
          </a:p>
          <a:p>
            <a:r>
              <a:rPr lang="en-GB" dirty="0"/>
              <a:t>“In circumstances where the </a:t>
            </a:r>
          </a:p>
          <a:p>
            <a:r>
              <a:rPr lang="en-GB" dirty="0"/>
              <a:t>traditional approach to the provision</a:t>
            </a:r>
          </a:p>
          <a:p>
            <a:r>
              <a:rPr lang="en-GB" dirty="0"/>
              <a:t>of central bank money – </a:t>
            </a:r>
          </a:p>
          <a:p>
            <a:r>
              <a:rPr lang="en-GB" dirty="0"/>
              <a:t>in physical form to the general public</a:t>
            </a:r>
          </a:p>
          <a:p>
            <a:r>
              <a:rPr lang="en-GB" dirty="0"/>
              <a:t>and in digital form to banks – </a:t>
            </a:r>
          </a:p>
          <a:p>
            <a:r>
              <a:rPr lang="en-GB" dirty="0"/>
              <a:t>was altered by the disappearance of cash,</a:t>
            </a:r>
          </a:p>
          <a:p>
            <a:r>
              <a:rPr lang="en-GB" dirty="0"/>
              <a:t>the provision of CBDC could bring </a:t>
            </a:r>
          </a:p>
          <a:p>
            <a:r>
              <a:rPr lang="en-GB" dirty="0"/>
              <a:t>substantial benefits</a:t>
            </a:r>
            <a:r>
              <a:rPr lang="en-GB" dirty="0" smtClean="0"/>
              <a:t>” </a:t>
            </a:r>
            <a:r>
              <a:rPr lang="en-US" dirty="0"/>
              <a:t>BIS, </a:t>
            </a:r>
            <a:r>
              <a:rPr lang="en-US" dirty="0" smtClean="0"/>
              <a:t>2018</a:t>
            </a:r>
            <a:endParaRPr lang="en-GB" dirty="0" smtClean="0"/>
          </a:p>
          <a:p>
            <a:r>
              <a:rPr lang="en-US" dirty="0" smtClean="0"/>
              <a:t>						</a:t>
            </a:r>
            <a:endParaRPr lang="en-GB" dirty="0"/>
          </a:p>
          <a:p>
            <a:endParaRPr lang="sv-SE" dirty="0"/>
          </a:p>
        </p:txBody>
      </p:sp>
      <p:sp>
        <p:nvSpPr>
          <p:cNvPr id="6" name="textruta 5"/>
          <p:cNvSpPr txBox="1"/>
          <p:nvPr/>
        </p:nvSpPr>
        <p:spPr>
          <a:xfrm>
            <a:off x="6777942" y="2349443"/>
            <a:ext cx="429526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”I believe we should consider the possibility</a:t>
            </a:r>
          </a:p>
          <a:p>
            <a:r>
              <a:rPr lang="en-GB" dirty="0"/>
              <a:t>to issue digital currency. There may be </a:t>
            </a:r>
          </a:p>
          <a:p>
            <a:r>
              <a:rPr lang="en-GB" dirty="0"/>
              <a:t>a role for the state to supply money to </a:t>
            </a:r>
          </a:p>
          <a:p>
            <a:r>
              <a:rPr lang="en-GB" dirty="0"/>
              <a:t>the digital economy”</a:t>
            </a:r>
          </a:p>
          <a:p>
            <a:r>
              <a:rPr lang="en-GB" dirty="0"/>
              <a:t>				Christine </a:t>
            </a:r>
            <a:r>
              <a:rPr lang="en-GB" dirty="0" err="1"/>
              <a:t>Lagarde</a:t>
            </a:r>
            <a:r>
              <a:rPr lang="en-GB" dirty="0"/>
              <a:t>, 2018</a:t>
            </a:r>
          </a:p>
        </p:txBody>
      </p:sp>
    </p:spTree>
    <p:extLst>
      <p:ext uri="{BB962C8B-B14F-4D97-AF65-F5344CB8AC3E}">
        <p14:creationId xmlns:p14="http://schemas.microsoft.com/office/powerpoint/2010/main" val="3165495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4" name="Bildobjekt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5100" y="933450"/>
            <a:ext cx="6781800" cy="4991100"/>
          </a:xfrm>
          <a:prstGeom prst="rect">
            <a:avLst/>
          </a:prstGeom>
        </p:spPr>
      </p:pic>
      <p:sp>
        <p:nvSpPr>
          <p:cNvPr id="7" name="Ellips 6"/>
          <p:cNvSpPr/>
          <p:nvPr/>
        </p:nvSpPr>
        <p:spPr>
          <a:xfrm>
            <a:off x="4494291" y="5152103"/>
            <a:ext cx="3115876" cy="491611"/>
          </a:xfrm>
          <a:prstGeom prst="ellipse">
            <a:avLst/>
          </a:prstGeom>
          <a:noFill/>
          <a:ln w="25400">
            <a:solidFill>
              <a:srgbClr val="E9530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970402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5125453" y="1825625"/>
            <a:ext cx="5615572" cy="4356000"/>
          </a:xfrm>
        </p:spPr>
        <p:txBody>
          <a:bodyPr/>
          <a:lstStyle/>
          <a:p>
            <a:pPr marL="0" indent="0">
              <a:buNone/>
            </a:pPr>
            <a:r>
              <a:rPr lang="en-US" noProof="0" dirty="0" smtClean="0"/>
              <a:t> </a:t>
            </a:r>
          </a:p>
          <a:p>
            <a:r>
              <a:rPr lang="en-US" sz="2800" b="1" noProof="0" dirty="0" smtClean="0">
                <a:solidFill>
                  <a:schemeClr val="bg1">
                    <a:lumMod val="85000"/>
                  </a:schemeClr>
                </a:solidFill>
              </a:rPr>
              <a:t>Why</a:t>
            </a:r>
            <a:r>
              <a:rPr lang="en-US" sz="2800" noProof="0" dirty="0" smtClean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noProof="0" dirty="0">
                <a:solidFill>
                  <a:schemeClr val="bg1">
                    <a:lumMod val="85000"/>
                  </a:schemeClr>
                </a:solidFill>
              </a:rPr>
              <a:t>an e-krona project</a:t>
            </a:r>
            <a:r>
              <a:rPr lang="en-US" sz="2800" noProof="0" dirty="0" smtClean="0">
                <a:solidFill>
                  <a:schemeClr val="bg1">
                    <a:lumMod val="85000"/>
                  </a:schemeClr>
                </a:solidFill>
              </a:rPr>
              <a:t>?</a:t>
            </a:r>
          </a:p>
          <a:p>
            <a:r>
              <a:rPr lang="en-US" sz="2800" b="1" noProof="0" dirty="0" smtClean="0">
                <a:solidFill>
                  <a:schemeClr val="bg1">
                    <a:lumMod val="85000"/>
                  </a:schemeClr>
                </a:solidFill>
              </a:rPr>
              <a:t>What</a:t>
            </a:r>
            <a:r>
              <a:rPr lang="en-US" sz="2800" noProof="0" dirty="0" smtClean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noProof="0" dirty="0">
                <a:solidFill>
                  <a:schemeClr val="bg1">
                    <a:lumMod val="85000"/>
                  </a:schemeClr>
                </a:solidFill>
              </a:rPr>
              <a:t>have we </a:t>
            </a:r>
            <a:r>
              <a:rPr lang="en-US" noProof="0" dirty="0" smtClean="0">
                <a:solidFill>
                  <a:schemeClr val="bg1">
                    <a:lumMod val="85000"/>
                  </a:schemeClr>
                </a:solidFill>
              </a:rPr>
              <a:t>done/</a:t>
            </a:r>
            <a:r>
              <a:rPr lang="en-US" noProof="0" dirty="0" smtClean="0"/>
              <a:t>what do we do</a:t>
            </a:r>
            <a:r>
              <a:rPr lang="en-US" sz="2800" noProof="0" dirty="0" smtClean="0"/>
              <a:t>?</a:t>
            </a:r>
          </a:p>
          <a:p>
            <a:r>
              <a:rPr lang="en-US" sz="2800" b="1" noProof="0" dirty="0" smtClean="0">
                <a:solidFill>
                  <a:schemeClr val="bg1">
                    <a:lumMod val="85000"/>
                  </a:schemeClr>
                </a:solidFill>
              </a:rPr>
              <a:t>When</a:t>
            </a:r>
            <a:r>
              <a:rPr lang="en-US" sz="2800" noProof="0" dirty="0" smtClean="0">
                <a:solidFill>
                  <a:schemeClr val="bg1">
                    <a:lumMod val="85000"/>
                  </a:schemeClr>
                </a:solidFill>
              </a:rPr>
              <a:t>?</a:t>
            </a:r>
          </a:p>
          <a:p>
            <a:endParaRPr lang="en-US" sz="2800" noProof="0" dirty="0"/>
          </a:p>
          <a:p>
            <a:endParaRPr lang="en-US" sz="2800" noProof="0" dirty="0" smtClean="0"/>
          </a:p>
          <a:p>
            <a:pPr marL="0" indent="0">
              <a:buNone/>
            </a:pPr>
            <a:endParaRPr lang="en-US" sz="2800" noProof="0" dirty="0"/>
          </a:p>
        </p:txBody>
      </p:sp>
      <p:pic>
        <p:nvPicPr>
          <p:cNvPr id="4" name="Platshållare för bild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7" r="16667"/>
          <a:stretch>
            <a:fillRect/>
          </a:stretch>
        </p:blipFill>
        <p:spPr>
          <a:xfrm>
            <a:off x="1692443" y="2208971"/>
            <a:ext cx="2282783" cy="2282835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478072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noProof="0" dirty="0" smtClean="0"/>
              <a:t>Further analysis + dialog</a:t>
            </a:r>
          </a:p>
          <a:p>
            <a:pPr lvl="1"/>
            <a:r>
              <a:rPr lang="en-US" noProof="0" dirty="0" smtClean="0"/>
              <a:t>Do we need an e-krona?</a:t>
            </a:r>
          </a:p>
          <a:p>
            <a:pPr lvl="1"/>
            <a:r>
              <a:rPr lang="en-US" noProof="0" dirty="0" smtClean="0"/>
              <a:t>Consequences</a:t>
            </a:r>
          </a:p>
          <a:p>
            <a:pPr lvl="1"/>
            <a:r>
              <a:rPr lang="en-US" noProof="0" dirty="0" smtClean="0"/>
              <a:t>Appropriate features</a:t>
            </a:r>
          </a:p>
          <a:p>
            <a:pPr lvl="1"/>
            <a:endParaRPr lang="en-US" noProof="0" dirty="0" smtClean="0"/>
          </a:p>
          <a:p>
            <a:r>
              <a:rPr lang="en-US" noProof="0" dirty="0" smtClean="0"/>
              <a:t>Testing of technical solutions</a:t>
            </a:r>
          </a:p>
          <a:p>
            <a:pPr lvl="1"/>
            <a:r>
              <a:rPr lang="en-US" noProof="0" dirty="0" smtClean="0"/>
              <a:t>Building a Pilot</a:t>
            </a:r>
          </a:p>
          <a:p>
            <a:pPr lvl="1"/>
            <a:endParaRPr lang="en-US" noProof="0" dirty="0" smtClean="0"/>
          </a:p>
          <a:p>
            <a:pPr marL="0" indent="0">
              <a:buNone/>
            </a:pPr>
            <a:r>
              <a:rPr lang="en-US" noProof="0" dirty="0" smtClean="0">
                <a:sym typeface="Wingdings" panose="05000000000000000000" pitchFamily="2" charset="2"/>
              </a:rPr>
              <a:t>  No decision on issuance!</a:t>
            </a:r>
            <a:endParaRPr lang="en-US" noProof="0" dirty="0" smtClean="0"/>
          </a:p>
          <a:p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476316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5125453" y="1825625"/>
            <a:ext cx="5615572" cy="4356000"/>
          </a:xfrm>
        </p:spPr>
        <p:txBody>
          <a:bodyPr/>
          <a:lstStyle/>
          <a:p>
            <a:pPr marL="0" indent="0">
              <a:buNone/>
            </a:pPr>
            <a:r>
              <a:rPr lang="en-US" noProof="0" dirty="0" smtClean="0"/>
              <a:t> </a:t>
            </a:r>
          </a:p>
          <a:p>
            <a:r>
              <a:rPr lang="en-US" sz="2800" b="1" noProof="0" dirty="0" smtClean="0">
                <a:solidFill>
                  <a:schemeClr val="bg1">
                    <a:lumMod val="85000"/>
                  </a:schemeClr>
                </a:solidFill>
              </a:rPr>
              <a:t>Why</a:t>
            </a:r>
            <a:r>
              <a:rPr lang="en-US" sz="2800" noProof="0" dirty="0" smtClean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noProof="0" dirty="0">
                <a:solidFill>
                  <a:schemeClr val="bg1">
                    <a:lumMod val="85000"/>
                  </a:schemeClr>
                </a:solidFill>
              </a:rPr>
              <a:t>an e-krona project</a:t>
            </a:r>
            <a:r>
              <a:rPr lang="en-US" sz="2800" noProof="0" dirty="0" smtClean="0">
                <a:solidFill>
                  <a:schemeClr val="bg1">
                    <a:lumMod val="85000"/>
                  </a:schemeClr>
                </a:solidFill>
              </a:rPr>
              <a:t>?</a:t>
            </a:r>
          </a:p>
          <a:p>
            <a:r>
              <a:rPr lang="en-US" sz="2800" b="1" noProof="0" dirty="0" smtClean="0">
                <a:solidFill>
                  <a:schemeClr val="bg1">
                    <a:lumMod val="85000"/>
                  </a:schemeClr>
                </a:solidFill>
              </a:rPr>
              <a:t>What</a:t>
            </a:r>
            <a:r>
              <a:rPr lang="en-US" sz="2800" noProof="0" dirty="0" smtClean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noProof="0" dirty="0">
                <a:solidFill>
                  <a:schemeClr val="bg1">
                    <a:lumMod val="85000"/>
                  </a:schemeClr>
                </a:solidFill>
              </a:rPr>
              <a:t>have we </a:t>
            </a:r>
            <a:r>
              <a:rPr lang="en-US" noProof="0" dirty="0" smtClean="0">
                <a:solidFill>
                  <a:schemeClr val="bg1">
                    <a:lumMod val="85000"/>
                  </a:schemeClr>
                </a:solidFill>
              </a:rPr>
              <a:t>done/do we do</a:t>
            </a:r>
            <a:r>
              <a:rPr lang="en-US" sz="2800" noProof="0" dirty="0" smtClean="0">
                <a:solidFill>
                  <a:schemeClr val="bg1">
                    <a:lumMod val="85000"/>
                  </a:schemeClr>
                </a:solidFill>
              </a:rPr>
              <a:t>?</a:t>
            </a:r>
          </a:p>
          <a:p>
            <a:r>
              <a:rPr lang="en-US" sz="2800" b="1" noProof="0" dirty="0" smtClean="0"/>
              <a:t>When</a:t>
            </a:r>
            <a:r>
              <a:rPr lang="en-US" sz="2800" noProof="0" dirty="0" smtClean="0"/>
              <a:t>?</a:t>
            </a:r>
          </a:p>
          <a:p>
            <a:endParaRPr lang="en-US" sz="2800" noProof="0" dirty="0"/>
          </a:p>
          <a:p>
            <a:endParaRPr lang="en-US" sz="2800" noProof="0" dirty="0" smtClean="0"/>
          </a:p>
          <a:p>
            <a:pPr marL="0" indent="0">
              <a:buNone/>
            </a:pPr>
            <a:endParaRPr lang="en-US" sz="2800" noProof="0" dirty="0"/>
          </a:p>
        </p:txBody>
      </p:sp>
      <p:pic>
        <p:nvPicPr>
          <p:cNvPr id="4" name="Platshållare för bild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7" r="16667"/>
          <a:stretch>
            <a:fillRect/>
          </a:stretch>
        </p:blipFill>
        <p:spPr>
          <a:xfrm>
            <a:off x="1692443" y="2208971"/>
            <a:ext cx="2282783" cy="2282835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3684262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102976" y="3032755"/>
            <a:ext cx="9297983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noProof="0" dirty="0" smtClean="0"/>
              <a:t>No decision </a:t>
            </a:r>
            <a:r>
              <a:rPr lang="en-US" noProof="0" dirty="0" smtClean="0"/>
              <a:t>yet</a:t>
            </a:r>
            <a:br>
              <a:rPr lang="en-US" noProof="0" dirty="0" smtClean="0"/>
            </a:br>
            <a:r>
              <a:rPr lang="en-US" dirty="0" smtClean="0"/>
              <a:t>(political decision)</a:t>
            </a:r>
            <a:r>
              <a:rPr lang="en-US" noProof="0" dirty="0" smtClean="0"/>
              <a:t/>
            </a:r>
            <a:br>
              <a:rPr lang="en-US" noProof="0" dirty="0" smtClean="0"/>
            </a:b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709242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sz="4000" b="1" noProof="0" dirty="0" smtClean="0"/>
          </a:p>
          <a:p>
            <a:pPr marL="0" indent="0">
              <a:buNone/>
            </a:pPr>
            <a:r>
              <a:rPr lang="en-US" sz="4000" b="1" noProof="0" dirty="0" smtClean="0"/>
              <a:t>				Thank you!</a:t>
            </a:r>
            <a:endParaRPr lang="en-US" sz="4000" b="1" noProof="0" dirty="0"/>
          </a:p>
        </p:txBody>
      </p:sp>
    </p:spTree>
    <p:extLst>
      <p:ext uri="{BB962C8B-B14F-4D97-AF65-F5344CB8AC3E}">
        <p14:creationId xmlns:p14="http://schemas.microsoft.com/office/powerpoint/2010/main" val="203977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sz="4000" b="1" noProof="0" dirty="0" smtClean="0"/>
          </a:p>
          <a:p>
            <a:pPr marL="0" indent="0">
              <a:buNone/>
            </a:pPr>
            <a:r>
              <a:rPr lang="en-US" sz="4000" b="1" noProof="0" dirty="0" smtClean="0"/>
              <a:t>				Extra pictures</a:t>
            </a:r>
            <a:endParaRPr lang="en-US" sz="4000" b="1" noProof="0" dirty="0"/>
          </a:p>
        </p:txBody>
      </p:sp>
    </p:spTree>
    <p:extLst>
      <p:ext uri="{BB962C8B-B14F-4D97-AF65-F5344CB8AC3E}">
        <p14:creationId xmlns:p14="http://schemas.microsoft.com/office/powerpoint/2010/main" val="2242802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523878" y="365125"/>
            <a:ext cx="9217147" cy="1130319"/>
          </a:xfrm>
        </p:spPr>
        <p:txBody>
          <a:bodyPr>
            <a:normAutofit/>
          </a:bodyPr>
          <a:lstStyle/>
          <a:p>
            <a:r>
              <a:rPr lang="en-US" noProof="0" dirty="0" smtClean="0"/>
              <a:t>History repeats itself</a:t>
            </a:r>
            <a:endParaRPr lang="en-US" noProof="0" dirty="0"/>
          </a:p>
        </p:txBody>
      </p:sp>
      <p:pic>
        <p:nvPicPr>
          <p:cNvPr id="6" name="Platshållare för innehåll 3"/>
          <p:cNvPicPr>
            <a:picLocks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867693" y="2613723"/>
            <a:ext cx="1550803" cy="111688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Bildobjekt 6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116" t="3364" r="2650" b="11914"/>
          <a:stretch/>
        </p:blipFill>
        <p:spPr>
          <a:xfrm>
            <a:off x="2768588" y="3904557"/>
            <a:ext cx="1888178" cy="10294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" name="Bildobjekt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36228" y="4704966"/>
            <a:ext cx="1229878" cy="1407887"/>
          </a:xfrm>
          <a:prstGeom prst="rect">
            <a:avLst/>
          </a:prstGeom>
        </p:spPr>
      </p:pic>
      <p:sp>
        <p:nvSpPr>
          <p:cNvPr id="11" name="Höger klammerparentes 10"/>
          <p:cNvSpPr/>
          <p:nvPr/>
        </p:nvSpPr>
        <p:spPr>
          <a:xfrm>
            <a:off x="4673579" y="2453386"/>
            <a:ext cx="246498" cy="2623346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12" name="Bildobjekt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37533" y="3172163"/>
            <a:ext cx="2039700" cy="1391921"/>
          </a:xfrm>
          <a:prstGeom prst="rect">
            <a:avLst/>
          </a:prstGeom>
        </p:spPr>
      </p:pic>
      <p:pic>
        <p:nvPicPr>
          <p:cNvPr id="13" name="Bildobjekt 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30327" y="4675713"/>
            <a:ext cx="2327193" cy="1530751"/>
          </a:xfrm>
          <a:prstGeom prst="rect">
            <a:avLst/>
          </a:prstGeom>
        </p:spPr>
      </p:pic>
      <p:pic>
        <p:nvPicPr>
          <p:cNvPr id="14" name="Bildobjekt 1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392417" y="2482318"/>
            <a:ext cx="799710" cy="965884"/>
          </a:xfrm>
          <a:prstGeom prst="rect">
            <a:avLst/>
          </a:prstGeom>
        </p:spPr>
      </p:pic>
      <p:pic>
        <p:nvPicPr>
          <p:cNvPr id="15" name="Bildobjekt 1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392417" y="3592738"/>
            <a:ext cx="1173677" cy="447850"/>
          </a:xfrm>
          <a:prstGeom prst="rect">
            <a:avLst/>
          </a:prstGeom>
        </p:spPr>
      </p:pic>
      <p:sp>
        <p:nvSpPr>
          <p:cNvPr id="16" name="Höger klammerparentes 15"/>
          <p:cNvSpPr/>
          <p:nvPr/>
        </p:nvSpPr>
        <p:spPr>
          <a:xfrm>
            <a:off x="9691648" y="2305232"/>
            <a:ext cx="277127" cy="2771500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0" name="textruta 19"/>
          <p:cNvSpPr txBox="1"/>
          <p:nvPr/>
        </p:nvSpPr>
        <p:spPr>
          <a:xfrm>
            <a:off x="276943" y="2455823"/>
            <a:ext cx="12318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smtClean="0"/>
              <a:t>Metall </a:t>
            </a:r>
            <a:r>
              <a:rPr lang="sv-SE" dirty="0" err="1" smtClean="0"/>
              <a:t>coin</a:t>
            </a:r>
            <a:endParaRPr lang="sv-SE" dirty="0"/>
          </a:p>
        </p:txBody>
      </p:sp>
      <p:sp>
        <p:nvSpPr>
          <p:cNvPr id="21" name="textruta 20"/>
          <p:cNvSpPr txBox="1"/>
          <p:nvPr/>
        </p:nvSpPr>
        <p:spPr>
          <a:xfrm>
            <a:off x="2867693" y="2005150"/>
            <a:ext cx="18701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smtClean="0"/>
              <a:t>Private </a:t>
            </a:r>
            <a:r>
              <a:rPr lang="sv-SE" dirty="0" err="1" smtClean="0"/>
              <a:t>banknotes</a:t>
            </a:r>
            <a:endParaRPr lang="sv-SE" dirty="0"/>
          </a:p>
        </p:txBody>
      </p:sp>
      <p:sp>
        <p:nvSpPr>
          <p:cNvPr id="22" name="textruta 21"/>
          <p:cNvSpPr txBox="1"/>
          <p:nvPr/>
        </p:nvSpPr>
        <p:spPr>
          <a:xfrm>
            <a:off x="5363090" y="2415994"/>
            <a:ext cx="13978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smtClean="0"/>
              <a:t>Fiat </a:t>
            </a:r>
            <a:r>
              <a:rPr lang="sv-SE" dirty="0" err="1" smtClean="0"/>
              <a:t>currency</a:t>
            </a:r>
            <a:endParaRPr lang="sv-SE" dirty="0"/>
          </a:p>
        </p:txBody>
      </p:sp>
      <p:sp>
        <p:nvSpPr>
          <p:cNvPr id="23" name="textruta 22"/>
          <p:cNvSpPr txBox="1"/>
          <p:nvPr/>
        </p:nvSpPr>
        <p:spPr>
          <a:xfrm>
            <a:off x="7948222" y="1813127"/>
            <a:ext cx="21616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smtClean="0"/>
              <a:t>Private digital </a:t>
            </a:r>
            <a:r>
              <a:rPr lang="sv-SE" dirty="0" err="1" smtClean="0"/>
              <a:t>money</a:t>
            </a:r>
            <a:endParaRPr lang="sv-SE" dirty="0"/>
          </a:p>
        </p:txBody>
      </p:sp>
      <p:pic>
        <p:nvPicPr>
          <p:cNvPr id="24" name="Bildobjekt 23"/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9" t="3644" r="1365" b="4160"/>
          <a:stretch/>
        </p:blipFill>
        <p:spPr>
          <a:xfrm>
            <a:off x="8352562" y="4222442"/>
            <a:ext cx="1233974" cy="854290"/>
          </a:xfrm>
          <a:prstGeom prst="rect">
            <a:avLst/>
          </a:prstGeom>
          <a:effectLst>
            <a:outerShdw blurRad="50800" dist="50800" dir="5400000" algn="ctr" rotWithShape="0">
              <a:schemeClr val="bg1">
                <a:lumMod val="85000"/>
              </a:schemeClr>
            </a:outerShdw>
          </a:effectLst>
        </p:spPr>
      </p:pic>
      <p:sp>
        <p:nvSpPr>
          <p:cNvPr id="25" name="textruta 24"/>
          <p:cNvSpPr txBox="1"/>
          <p:nvPr/>
        </p:nvSpPr>
        <p:spPr>
          <a:xfrm>
            <a:off x="10020709" y="2374482"/>
            <a:ext cx="20249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smtClean="0"/>
              <a:t>Fiat digital </a:t>
            </a:r>
            <a:r>
              <a:rPr lang="sv-SE" dirty="0" err="1" smtClean="0"/>
              <a:t>currency</a:t>
            </a:r>
            <a:endParaRPr lang="sv-SE" dirty="0"/>
          </a:p>
        </p:txBody>
      </p:sp>
      <p:sp>
        <p:nvSpPr>
          <p:cNvPr id="26" name="textruta 25"/>
          <p:cNvSpPr txBox="1"/>
          <p:nvPr/>
        </p:nvSpPr>
        <p:spPr>
          <a:xfrm>
            <a:off x="11552694" y="3382773"/>
            <a:ext cx="47000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4800" b="1" dirty="0" smtClean="0"/>
              <a:t>?</a:t>
            </a:r>
            <a:endParaRPr lang="sv-SE" sz="4800" b="1" dirty="0"/>
          </a:p>
        </p:txBody>
      </p:sp>
      <p:cxnSp>
        <p:nvCxnSpPr>
          <p:cNvPr id="27" name="Rak pil 26"/>
          <p:cNvCxnSpPr/>
          <p:nvPr/>
        </p:nvCxnSpPr>
        <p:spPr>
          <a:xfrm>
            <a:off x="862592" y="6415419"/>
            <a:ext cx="10270813" cy="21691"/>
          </a:xfrm>
          <a:prstGeom prst="straightConnector1">
            <a:avLst/>
          </a:prstGeom>
          <a:ln w="571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8" name="Bildobjekt 27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086057" y="3052163"/>
            <a:ext cx="1493624" cy="1405764"/>
          </a:xfrm>
          <a:prstGeom prst="rect">
            <a:avLst/>
          </a:prstGeom>
        </p:spPr>
      </p:pic>
      <p:cxnSp>
        <p:nvCxnSpPr>
          <p:cNvPr id="18" name="Rak pil 17"/>
          <p:cNvCxnSpPr/>
          <p:nvPr/>
        </p:nvCxnSpPr>
        <p:spPr>
          <a:xfrm flipV="1">
            <a:off x="2213811" y="3382773"/>
            <a:ext cx="554777" cy="132219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Rak pil 28"/>
          <p:cNvCxnSpPr/>
          <p:nvPr/>
        </p:nvCxnSpPr>
        <p:spPr>
          <a:xfrm flipV="1">
            <a:off x="2394284" y="4457927"/>
            <a:ext cx="264695" cy="28190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Rak pil 30"/>
          <p:cNvCxnSpPr>
            <a:endCxn id="14" idx="1"/>
          </p:cNvCxnSpPr>
          <p:nvPr/>
        </p:nvCxnSpPr>
        <p:spPr>
          <a:xfrm flipV="1">
            <a:off x="7395772" y="2965260"/>
            <a:ext cx="996645" cy="173970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Rak pil 32"/>
          <p:cNvCxnSpPr/>
          <p:nvPr/>
        </p:nvCxnSpPr>
        <p:spPr>
          <a:xfrm flipV="1">
            <a:off x="7552852" y="3990210"/>
            <a:ext cx="617701" cy="74962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Rak pil 34"/>
          <p:cNvCxnSpPr/>
          <p:nvPr/>
        </p:nvCxnSpPr>
        <p:spPr>
          <a:xfrm flipV="1">
            <a:off x="7767601" y="4681096"/>
            <a:ext cx="402952" cy="11748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Bildobjekt 29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54860" y="2872361"/>
            <a:ext cx="1157327" cy="1440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1143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AMO_UNIQUEIDENTIFIER" val="1a04c647-6dbb-4269-9b05-4ccd4544e821"/>
  <p:tag name="_AMO_REPORTCONTROLSVISIBLE" val="Empty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HART1" val="empty"/>
  <p:tag name="PPT" val="Chart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M" val="empty"/>
  <p:tag name="PPT" val="Anm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empty"/>
  <p:tag name="PPT" val="Sourc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HARTTITLE" val="empty"/>
  <p:tag name="PPT" val="ChartTitle"/>
</p:tagLst>
</file>

<file path=ppt/theme/theme1.xml><?xml version="1.0" encoding="utf-8"?>
<a:theme xmlns:a="http://schemas.openxmlformats.org/drawingml/2006/main" name="RB 16x9">
  <a:themeElements>
    <a:clrScheme name="RB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71B9"/>
      </a:accent1>
      <a:accent2>
        <a:srgbClr val="B91E2B"/>
      </a:accent2>
      <a:accent3>
        <a:srgbClr val="5AC1D0"/>
      </a:accent3>
      <a:accent4>
        <a:srgbClr val="F59A00"/>
      </a:accent4>
      <a:accent5>
        <a:srgbClr val="9AC331"/>
      </a:accent5>
      <a:accent6>
        <a:srgbClr val="8D70B0"/>
      </a:accent6>
      <a:hlink>
        <a:srgbClr val="0563C1"/>
      </a:hlink>
      <a:folHlink>
        <a:srgbClr val="954F72"/>
      </a:folHlink>
    </a:clrScheme>
    <a:fontScheme name="RB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custClrLst>
    <a:custClr name="Riksbanksblå (ej diagramfärg)">
      <a:srgbClr val="0053A1"/>
    </a:custClr>
    <a:custClr name="Orange">
      <a:srgbClr val="E9530E"/>
    </a:custClr>
    <a:custClr name="Grå">
      <a:srgbClr val="AFB6BD"/>
    </a:custClr>
    <a:custClr name="Rosa">
      <a:srgbClr val="F1919E"/>
    </a:custClr>
  </a:custClrLst>
  <a:extLst>
    <a:ext uri="{05A4C25C-085E-4340-85A3-A5531E510DB2}">
      <thm15:themeFamily xmlns:thm15="http://schemas.microsoft.com/office/thememl/2012/main" name="Blank.potx" id="{E205FCDA-C8B7-4161-BEE4-C3014454BF65}" vid="{56EAFDCB-7BE8-435F-BD91-C85E4D6480AD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602</TotalTime>
  <Words>702</Words>
  <Application>Microsoft Office PowerPoint</Application>
  <PresentationFormat>Bredbild</PresentationFormat>
  <Paragraphs>135</Paragraphs>
  <Slides>25</Slides>
  <Notes>16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25</vt:i4>
      </vt:variant>
    </vt:vector>
  </HeadingPairs>
  <TitlesOfParts>
    <vt:vector size="29" baseType="lpstr">
      <vt:lpstr>Arial</vt:lpstr>
      <vt:lpstr>Calibri</vt:lpstr>
      <vt:lpstr>Wingdings</vt:lpstr>
      <vt:lpstr>RB 16x9</vt:lpstr>
      <vt:lpstr>The e-krona project  The future of money Stockholm, June 15, 2019</vt:lpstr>
      <vt:lpstr>PowerPoint-presentation</vt:lpstr>
      <vt:lpstr>Cash is becoming marginalized in Sweden Cash in circulation: Nominal value and as per cent of GDP </vt:lpstr>
      <vt:lpstr>Sweden (and Norway) stands out internationally Cash in circulation as per cent of GDP. Per cent</vt:lpstr>
      <vt:lpstr>PowerPoint-presentation</vt:lpstr>
      <vt:lpstr>Not the result of a decision to go cashless! </vt:lpstr>
      <vt:lpstr>What if this continues? Cash in circulation: Nominal value and as per cent of GDP </vt:lpstr>
      <vt:lpstr>What happens if we do nothing?</vt:lpstr>
      <vt:lpstr>Do we need to issue digital cash? </vt:lpstr>
      <vt:lpstr>PowerPoint-presentation</vt:lpstr>
      <vt:lpstr>What have we done?</vt:lpstr>
      <vt:lpstr>What is an “e-krona”?</vt:lpstr>
      <vt:lpstr>Not replace, but complement  </vt:lpstr>
      <vt:lpstr>Not replace, but complement  Nominal value of cash and deposits</vt:lpstr>
      <vt:lpstr>We have not concluded! (Continue to analyze)</vt:lpstr>
      <vt:lpstr>Some other takeaways so far </vt:lpstr>
      <vt:lpstr>We are not alone…</vt:lpstr>
      <vt:lpstr>PowerPoint-presentation</vt:lpstr>
      <vt:lpstr>PowerPoint-presentation</vt:lpstr>
      <vt:lpstr>PowerPoint-presentation</vt:lpstr>
      <vt:lpstr>PowerPoint-presentation</vt:lpstr>
      <vt:lpstr>No decision yet (political decision) </vt:lpstr>
      <vt:lpstr>PowerPoint-presentation</vt:lpstr>
      <vt:lpstr>PowerPoint-presentation</vt:lpstr>
      <vt:lpstr>History repeats itself</vt:lpstr>
    </vt:vector>
  </TitlesOfParts>
  <Company>Sveriges riksbank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e-krona project  The future of money Stockholm, June 15, 2019</dc:title>
  <dc:creator>Carl-Andreas Claussen</dc:creator>
  <cp:lastModifiedBy>Carl-Andreas Claussen</cp:lastModifiedBy>
  <cp:revision>41</cp:revision>
  <dcterms:created xsi:type="dcterms:W3CDTF">2019-06-12T12:29:58Z</dcterms:created>
  <dcterms:modified xsi:type="dcterms:W3CDTF">2019-06-14T14:34:24Z</dcterms:modified>
</cp:coreProperties>
</file>