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9" r:id="rId3"/>
    <p:sldId id="265" r:id="rId4"/>
    <p:sldId id="271" r:id="rId5"/>
    <p:sldId id="270" r:id="rId6"/>
    <p:sldId id="261" r:id="rId7"/>
    <p:sldId id="262" r:id="rId8"/>
    <p:sldId id="272" r:id="rId9"/>
    <p:sldId id="269" r:id="rId10"/>
    <p:sldId id="263" r:id="rId11"/>
    <p:sldId id="273" r:id="rId12"/>
  </p:sldIdLst>
  <p:sldSz cx="9144000" cy="6858000" type="screen4x3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7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0F8772-26D8-4303-B072-F963081BE0B7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DB8BD-3091-4E54-92C6-B519FF14F45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Other </a:t>
            </a:r>
            <a:r>
              <a:rPr lang="en-US" dirty="0" err="1"/>
              <a:t>consecuences</a:t>
            </a:r>
            <a:r>
              <a:rPr lang="en-US" dirty="0"/>
              <a:t>: </a:t>
            </a:r>
            <a:r>
              <a:rPr lang="en-US" sz="1200" dirty="0"/>
              <a:t>Seigniorage absorbed by commercial banks, politization of Money, etc. 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DB8BD-3091-4E54-92C6-B519FF14F45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98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 </a:t>
            </a:r>
            <a:r>
              <a:rPr lang="en-US" sz="1200" dirty="0">
                <a:solidFill>
                  <a:srgbClr val="FFFF00"/>
                </a:solidFill>
              </a:rPr>
              <a:t>Prudential</a:t>
            </a:r>
            <a:r>
              <a:rPr lang="en-US" sz="1200" dirty="0"/>
              <a:t> Regulatory </a:t>
            </a:r>
            <a:r>
              <a:rPr lang="en-US" sz="1200" dirty="0">
                <a:solidFill>
                  <a:srgbClr val="FFFF00"/>
                </a:solidFill>
              </a:rPr>
              <a:t>Block</a:t>
            </a:r>
            <a:r>
              <a:rPr lang="en-US" sz="1200" dirty="0"/>
              <a:t> ( a unique kind of “intrusive” interventionism 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More than any other economic sector, financial or non-financial</a:t>
            </a: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DB8BD-3091-4E54-92C6-B519FF14F45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(“Free CBDC” “CBDC for all”)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DB8BD-3091-4E54-92C6-B519FF14F45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28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C52-B941-46A1-9935-1D87BF535085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39F6-8EDA-40A6-9591-075B2896672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C52-B941-46A1-9935-1D87BF535085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39F6-8EDA-40A6-9591-075B2896672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C52-B941-46A1-9935-1D87BF535085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39F6-8EDA-40A6-9591-075B2896672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C52-B941-46A1-9935-1D87BF535085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39F6-8EDA-40A6-9591-075B2896672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C52-B941-46A1-9935-1D87BF535085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39F6-8EDA-40A6-9591-075B2896672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C52-B941-46A1-9935-1D87BF535085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39F6-8EDA-40A6-9591-075B2896672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C52-B941-46A1-9935-1D87BF535085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39F6-8EDA-40A6-9591-075B2896672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C52-B941-46A1-9935-1D87BF535085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39F6-8EDA-40A6-9591-075B2896672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C52-B941-46A1-9935-1D87BF535085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39F6-8EDA-40A6-9591-075B2896672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C52-B941-46A1-9935-1D87BF535085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39F6-8EDA-40A6-9591-075B2896672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BCC52-B941-46A1-9935-1D87BF535085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39F6-8EDA-40A6-9591-075B2896672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BCC52-B941-46A1-9935-1D87BF535085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539F6-8EDA-40A6-9591-075B2896672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The Future of Money</a:t>
            </a:r>
            <a:br>
              <a:rPr lang="en-US" dirty="0"/>
            </a:br>
            <a:r>
              <a:rPr lang="en-US" sz="3600" dirty="0"/>
              <a:t>Stability and Competition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b="1" dirty="0"/>
              <a:t>15 June 2019, </a:t>
            </a:r>
            <a:r>
              <a:rPr lang="es-ES" b="1" dirty="0" err="1"/>
              <a:t>Stockholm</a:t>
            </a:r>
            <a:endParaRPr lang="en-U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60CEE0C-36C1-4B51-8668-41E23BC58497}"/>
              </a:ext>
            </a:extLst>
          </p:cNvPr>
          <p:cNvSpPr txBox="1"/>
          <p:nvPr/>
        </p:nvSpPr>
        <p:spPr>
          <a:xfrm>
            <a:off x="685800" y="5949280"/>
            <a:ext cx="4194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Miguel  Fernández Ordóñez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F52C857-461F-4BFC-9566-B04BF0E1F63C}"/>
              </a:ext>
            </a:extLst>
          </p:cNvPr>
          <p:cNvSpPr txBox="1"/>
          <p:nvPr/>
        </p:nvSpPr>
        <p:spPr>
          <a:xfrm>
            <a:off x="788034" y="2348880"/>
            <a:ext cx="7853240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/>
              <a:t>“We need banking, </a:t>
            </a:r>
          </a:p>
          <a:p>
            <a:r>
              <a:rPr lang="en-US" sz="3200" b="1" i="1" dirty="0"/>
              <a:t>               but we do not need banks any more”</a:t>
            </a:r>
          </a:p>
          <a:p>
            <a:endParaRPr lang="en-US" sz="3200" dirty="0"/>
          </a:p>
          <a:p>
            <a:r>
              <a:rPr lang="en-US" sz="2800" dirty="0"/>
              <a:t>                                      (</a:t>
            </a:r>
            <a:r>
              <a:rPr lang="en-US" sz="2000" dirty="0"/>
              <a:t>Attributed to</a:t>
            </a:r>
            <a:r>
              <a:rPr lang="en-US" sz="2800" dirty="0"/>
              <a:t> Bill Gates)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dirty="0"/>
          </a:p>
        </p:txBody>
      </p:sp>
      <p:sp>
        <p:nvSpPr>
          <p:cNvPr id="3" name="Estrella: 5 puntas 2">
            <a:extLst>
              <a:ext uri="{FF2B5EF4-FFF2-40B4-BE49-F238E27FC236}">
                <a16:creationId xmlns:a16="http://schemas.microsoft.com/office/drawing/2014/main" id="{02D98FCF-1444-4FFE-A970-566685D9FB75}"/>
              </a:ext>
            </a:extLst>
          </p:cNvPr>
          <p:cNvSpPr/>
          <p:nvPr/>
        </p:nvSpPr>
        <p:spPr>
          <a:xfrm>
            <a:off x="8460432" y="14049"/>
            <a:ext cx="683568" cy="7177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8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E20D28-452F-4D4D-B837-B127456C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cbDC</a:t>
            </a:r>
            <a:r>
              <a:rPr lang="en-US" dirty="0">
                <a:solidFill>
                  <a:srgbClr val="FFFF00"/>
                </a:solidFill>
              </a:rPr>
              <a:t>*</a:t>
            </a:r>
            <a:r>
              <a:rPr lang="en-US" dirty="0"/>
              <a:t>    PROBLEMS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58A065-6951-4D0A-BB11-2E60AA784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MACRO: Lack of  </a:t>
            </a:r>
            <a:r>
              <a:rPr lang="en-US" b="1" u="sng" dirty="0"/>
              <a:t>Stability</a:t>
            </a:r>
            <a:r>
              <a:rPr lang="en-US" dirty="0"/>
              <a:t>:</a:t>
            </a:r>
          </a:p>
          <a:p>
            <a:pPr marL="457200" lvl="1" indent="0">
              <a:buNone/>
            </a:pPr>
            <a:r>
              <a:rPr lang="en-US" sz="2400" dirty="0"/>
              <a:t>Credit bubbles, Debt is subsidized,</a:t>
            </a:r>
            <a:r>
              <a:rPr lang="es-ES" sz="2400" dirty="0"/>
              <a:t>Banking crises, </a:t>
            </a:r>
            <a:r>
              <a:rPr lang="en-US" sz="2400" dirty="0"/>
              <a:t>taxpayers save banks, </a:t>
            </a:r>
            <a:r>
              <a:rPr lang="es-ES" sz="2400" dirty="0"/>
              <a:t>Long </a:t>
            </a:r>
            <a:r>
              <a:rPr lang="en-US" sz="2400" dirty="0"/>
              <a:t>recessions, slow recoveries, Inefficient monetary policy.</a:t>
            </a:r>
          </a:p>
          <a:p>
            <a:pPr marL="457200" lvl="1" indent="0">
              <a:buNone/>
            </a:pPr>
            <a:endParaRPr lang="en-US" sz="2400" dirty="0"/>
          </a:p>
          <a:p>
            <a:r>
              <a:rPr lang="en-US" dirty="0"/>
              <a:t>MICRO: Lack of </a:t>
            </a:r>
            <a:r>
              <a:rPr lang="en-US" b="1" u="sng" dirty="0"/>
              <a:t>Competition</a:t>
            </a:r>
            <a:r>
              <a:rPr lang="en-US" dirty="0"/>
              <a:t>:</a:t>
            </a:r>
          </a:p>
          <a:p>
            <a:pPr marL="457200" lvl="1" indent="0">
              <a:buNone/>
            </a:pPr>
            <a:r>
              <a:rPr lang="en-US" sz="2400" dirty="0"/>
              <a:t>Less innovation, less efficiency, less diversification, lower growth…Massive State intervention in private  activities, Protections , Privileges, Subsidies, “</a:t>
            </a:r>
            <a:r>
              <a:rPr lang="en-US" sz="2400" dirty="0" err="1"/>
              <a:t>sovietlike</a:t>
            </a:r>
            <a:r>
              <a:rPr lang="en-US" sz="2400" dirty="0"/>
              <a:t>” Hyperregulation…</a:t>
            </a:r>
          </a:p>
          <a:p>
            <a:pPr lvl="1"/>
            <a:endParaRPr lang="en-US" dirty="0"/>
          </a:p>
          <a:p>
            <a:endParaRPr lang="es-ES" dirty="0"/>
          </a:p>
        </p:txBody>
      </p:sp>
      <p:sp>
        <p:nvSpPr>
          <p:cNvPr id="5" name="Estrella: 5 puntas 4">
            <a:extLst>
              <a:ext uri="{FF2B5EF4-FFF2-40B4-BE49-F238E27FC236}">
                <a16:creationId xmlns:a16="http://schemas.microsoft.com/office/drawing/2014/main" id="{7D204C92-5C57-4607-A1FB-BBA350470EE8}"/>
              </a:ext>
            </a:extLst>
          </p:cNvPr>
          <p:cNvSpPr/>
          <p:nvPr/>
        </p:nvSpPr>
        <p:spPr>
          <a:xfrm>
            <a:off x="8460432" y="14049"/>
            <a:ext cx="683568" cy="7177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9B35906-ED3E-455A-8C68-4FE00D19B1A4}"/>
              </a:ext>
            </a:extLst>
          </p:cNvPr>
          <p:cNvSpPr txBox="1"/>
          <p:nvPr/>
        </p:nvSpPr>
        <p:spPr>
          <a:xfrm>
            <a:off x="0" y="6214030"/>
            <a:ext cx="6319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*</a:t>
            </a:r>
            <a:r>
              <a:rPr lang="en-US" sz="2800" b="1" dirty="0">
                <a:solidFill>
                  <a:srgbClr val="FFFF00"/>
                </a:solidFill>
              </a:rPr>
              <a:t>cbDC</a:t>
            </a:r>
            <a:r>
              <a:rPr lang="en-US" sz="2800" dirty="0">
                <a:solidFill>
                  <a:srgbClr val="FFFF00"/>
                </a:solidFill>
              </a:rPr>
              <a:t>=</a:t>
            </a:r>
            <a:r>
              <a:rPr lang="en-US" sz="2800" b="1" dirty="0">
                <a:solidFill>
                  <a:srgbClr val="FFFF00"/>
                </a:solidFill>
              </a:rPr>
              <a:t>c</a:t>
            </a:r>
            <a:r>
              <a:rPr lang="en-US" sz="2800" dirty="0">
                <a:solidFill>
                  <a:srgbClr val="FFFF00"/>
                </a:solidFill>
              </a:rPr>
              <a:t>ommercial </a:t>
            </a:r>
            <a:r>
              <a:rPr lang="en-US" sz="2800" b="1" dirty="0">
                <a:solidFill>
                  <a:srgbClr val="FFFF00"/>
                </a:solidFill>
              </a:rPr>
              <a:t>b</a:t>
            </a:r>
            <a:r>
              <a:rPr lang="en-US" sz="2800" dirty="0">
                <a:solidFill>
                  <a:srgbClr val="FFFF00"/>
                </a:solidFill>
              </a:rPr>
              <a:t>anks </a:t>
            </a:r>
            <a:r>
              <a:rPr lang="en-US" sz="2800" b="1" dirty="0">
                <a:solidFill>
                  <a:srgbClr val="FFFF00"/>
                </a:solidFill>
              </a:rPr>
              <a:t>D</a:t>
            </a:r>
            <a:r>
              <a:rPr lang="en-US" sz="2800" dirty="0">
                <a:solidFill>
                  <a:srgbClr val="FFFF00"/>
                </a:solidFill>
              </a:rPr>
              <a:t>igital </a:t>
            </a:r>
            <a:r>
              <a:rPr lang="en-US" sz="2800" b="1" dirty="0">
                <a:solidFill>
                  <a:srgbClr val="FFFF00"/>
                </a:solidFill>
              </a:rPr>
              <a:t>C</a:t>
            </a:r>
            <a:r>
              <a:rPr lang="en-US" sz="2800" dirty="0">
                <a:solidFill>
                  <a:srgbClr val="FFFF00"/>
                </a:solidFill>
              </a:rPr>
              <a:t>urrency</a:t>
            </a:r>
          </a:p>
        </p:txBody>
      </p:sp>
    </p:spTree>
    <p:extLst>
      <p:ext uri="{BB962C8B-B14F-4D97-AF65-F5344CB8AC3E}">
        <p14:creationId xmlns:p14="http://schemas.microsoft.com/office/powerpoint/2010/main" val="4194260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732CE8-C9F1-4EDC-8DFA-417163CB1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en-US" dirty="0"/>
              <a:t>What do Banks do?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0685E5-9DA9-4A67-A728-A7A669D5F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/>
              <a:t>Monopoly</a:t>
            </a:r>
            <a:r>
              <a:rPr lang="en-US" dirty="0"/>
              <a:t> activities :</a:t>
            </a:r>
          </a:p>
          <a:p>
            <a:pPr lvl="1"/>
            <a:r>
              <a:rPr lang="en-US" b="1" dirty="0">
                <a:solidFill>
                  <a:srgbClr val="FFFF00"/>
                </a:solidFill>
              </a:rPr>
              <a:t>Money</a:t>
            </a:r>
            <a:r>
              <a:rPr lang="en-US" dirty="0">
                <a:solidFill>
                  <a:srgbClr val="FFFF00"/>
                </a:solidFill>
              </a:rPr>
              <a:t> :</a:t>
            </a:r>
          </a:p>
          <a:p>
            <a:pPr lvl="2"/>
            <a:r>
              <a:rPr lang="en-US" dirty="0">
                <a:solidFill>
                  <a:srgbClr val="FFFF00"/>
                </a:solidFill>
              </a:rPr>
              <a:t>Register </a:t>
            </a:r>
            <a:r>
              <a:rPr lang="en-US" dirty="0"/>
              <a:t>digital Money</a:t>
            </a:r>
          </a:p>
          <a:p>
            <a:pPr lvl="2"/>
            <a:r>
              <a:rPr lang="en-US" dirty="0">
                <a:solidFill>
                  <a:srgbClr val="FFFF00"/>
                </a:solidFill>
              </a:rPr>
              <a:t>Create </a:t>
            </a:r>
            <a:r>
              <a:rPr lang="en-US" dirty="0"/>
              <a:t>digital Money</a:t>
            </a:r>
          </a:p>
          <a:p>
            <a:pPr lvl="1"/>
            <a:r>
              <a:rPr lang="en-US" b="1" dirty="0">
                <a:solidFill>
                  <a:srgbClr val="FFFF00"/>
                </a:solidFill>
              </a:rPr>
              <a:t>Banking </a:t>
            </a:r>
            <a:r>
              <a:rPr lang="en-US" dirty="0"/>
              <a:t>activities</a:t>
            </a:r>
            <a:r>
              <a:rPr lang="en-US" b="1" dirty="0">
                <a:solidFill>
                  <a:srgbClr val="FFFF00"/>
                </a:solidFill>
              </a:rPr>
              <a:t>:</a:t>
            </a:r>
          </a:p>
          <a:p>
            <a:pPr lvl="2"/>
            <a:r>
              <a:rPr lang="en-US" b="1" dirty="0">
                <a:solidFill>
                  <a:srgbClr val="FFFF00"/>
                </a:solidFill>
              </a:rPr>
              <a:t>Payments</a:t>
            </a:r>
            <a:r>
              <a:rPr lang="en-US" dirty="0">
                <a:solidFill>
                  <a:srgbClr val="FFFF00"/>
                </a:solidFill>
              </a:rPr>
              <a:t> services</a:t>
            </a:r>
          </a:p>
          <a:p>
            <a:pPr lvl="2"/>
            <a:r>
              <a:rPr lang="en-US" b="1" dirty="0">
                <a:solidFill>
                  <a:srgbClr val="FFFF00"/>
                </a:solidFill>
              </a:rPr>
              <a:t>Lending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to households and SME</a:t>
            </a:r>
          </a:p>
          <a:p>
            <a:pPr lvl="1"/>
            <a:endParaRPr lang="en-US" dirty="0"/>
          </a:p>
          <a:p>
            <a:r>
              <a:rPr lang="en-US" u="sng" dirty="0"/>
              <a:t>Non-monopoly</a:t>
            </a:r>
            <a:r>
              <a:rPr lang="en-US" dirty="0"/>
              <a:t> activities: </a:t>
            </a:r>
            <a:r>
              <a:rPr lang="en-US" sz="2400" dirty="0"/>
              <a:t>Wealth management, lending to big firms, syndicate loans, mutual funds, pension funds, insurance, etc.</a:t>
            </a:r>
          </a:p>
          <a:p>
            <a:pPr lvl="1"/>
            <a:endParaRPr lang="en-US" dirty="0"/>
          </a:p>
        </p:txBody>
      </p:sp>
      <p:sp>
        <p:nvSpPr>
          <p:cNvPr id="5" name="Estrella: 5 puntas 4">
            <a:extLst>
              <a:ext uri="{FF2B5EF4-FFF2-40B4-BE49-F238E27FC236}">
                <a16:creationId xmlns:a16="http://schemas.microsoft.com/office/drawing/2014/main" id="{139F2F86-5123-4CDC-89E0-C143F038061A}"/>
              </a:ext>
            </a:extLst>
          </p:cNvPr>
          <p:cNvSpPr/>
          <p:nvPr/>
        </p:nvSpPr>
        <p:spPr>
          <a:xfrm>
            <a:off x="8460432" y="14049"/>
            <a:ext cx="683568" cy="7177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464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E45193-0B0F-4F58-9DC2-BE2E6780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9208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/>
              <a:t>Protect &amp; Constrain</a:t>
            </a:r>
            <a:br>
              <a:rPr lang="en-US" sz="3200" dirty="0"/>
            </a:br>
            <a:r>
              <a:rPr lang="en-US" sz="2200" dirty="0"/>
              <a:t>State Intervention.    2 Regulatory Blocks.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D5BD1372-7C8F-4E73-A861-3AD7951252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01822"/>
              </p:ext>
            </p:extLst>
          </p:nvPr>
        </p:nvGraphicFramePr>
        <p:xfrm>
          <a:off x="539552" y="1988840"/>
          <a:ext cx="8131462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val="3885476273"/>
                    </a:ext>
                  </a:extLst>
                </a:gridCol>
                <a:gridCol w="4099014">
                  <a:extLst>
                    <a:ext uri="{9D8B030D-6E8A-4147-A177-3AD203B41FA5}">
                      <a16:colId xmlns:a16="http://schemas.microsoft.com/office/drawing/2014/main" val="3727872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Protection, Privileges, Subsidies…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“Soviet like” hyper regulation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38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/>
                        <a:t>1)  The access to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Safe Money Privilege: </a:t>
                      </a:r>
                      <a:r>
                        <a:rPr lang="en-US" sz="1800" dirty="0"/>
                        <a:t>only banks can hold current accounts at the CB.</a:t>
                      </a:r>
                      <a:endParaRPr lang="en-US" sz="1800" dirty="0">
                        <a:solidFill>
                          <a:srgbClr val="FFFF00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sz="1800" dirty="0"/>
                        <a:t>2) Deposits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Insurance</a:t>
                      </a:r>
                    </a:p>
                    <a:p>
                      <a:pPr>
                        <a:buNone/>
                      </a:pPr>
                      <a:r>
                        <a:rPr lang="en-US" sz="1800" dirty="0"/>
                        <a:t>3)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Liquidity</a:t>
                      </a:r>
                      <a:r>
                        <a:rPr lang="en-US" sz="1800" dirty="0"/>
                        <a:t> Support</a:t>
                      </a:r>
                    </a:p>
                    <a:p>
                      <a:pPr>
                        <a:buNone/>
                      </a:pPr>
                      <a:r>
                        <a:rPr lang="en-US" sz="1800" dirty="0"/>
                        <a:t>4) Tax-payers money to 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Bail out</a:t>
                      </a:r>
                    </a:p>
                    <a:p>
                      <a:pPr>
                        <a:buNone/>
                      </a:pPr>
                      <a:r>
                        <a:rPr lang="en-US" sz="1800" dirty="0"/>
                        <a:t>5) Bankruptcy Laws are not enforced. Special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Resolution</a:t>
                      </a:r>
                    </a:p>
                    <a:p>
                      <a:pPr>
                        <a:buNone/>
                      </a:pPr>
                      <a:r>
                        <a:rPr lang="en-US" sz="1800" dirty="0"/>
                        <a:t>6)  Subsidy: digital 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Seniorage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sz="1800" dirty="0"/>
                        <a:t>7)  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Competition and Antitrust </a:t>
                      </a:r>
                      <a:r>
                        <a:rPr lang="en-US" sz="1800" dirty="0"/>
                        <a:t>laws are no enforced</a:t>
                      </a:r>
                    </a:p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8)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Supervisors and Central Banks </a:t>
                      </a:r>
                      <a:r>
                        <a:rPr lang="en-US" sz="1800" dirty="0"/>
                        <a:t>are a “di facto” guardians of profitability of banks</a:t>
                      </a:r>
                      <a:endParaRPr lang="es-ES" sz="1800" dirty="0"/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800" dirty="0"/>
                    </a:p>
                    <a:p>
                      <a:pPr>
                        <a:buNone/>
                      </a:pPr>
                      <a:r>
                        <a:rPr lang="en-US" sz="1800" u="sng" dirty="0">
                          <a:solidFill>
                            <a:srgbClr val="FF0000"/>
                          </a:solidFill>
                        </a:rPr>
                        <a:t>MICROPRUDENTIAL</a:t>
                      </a:r>
                      <a:r>
                        <a:rPr lang="en-US" sz="1800" dirty="0"/>
                        <a:t> requirements</a:t>
                      </a:r>
                    </a:p>
                    <a:p>
                      <a:pPr>
                        <a:buNone/>
                      </a:pPr>
                      <a:endParaRPr lang="en-US" sz="1800" dirty="0"/>
                    </a:p>
                    <a:p>
                      <a:pPr>
                        <a:buNone/>
                      </a:pPr>
                      <a:r>
                        <a:rPr lang="en-US" sz="1800" dirty="0"/>
                        <a:t>1)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Capital </a:t>
                      </a:r>
                      <a:r>
                        <a:rPr lang="en-US" sz="1800" dirty="0"/>
                        <a:t>requirements</a:t>
                      </a:r>
                    </a:p>
                    <a:p>
                      <a:pPr>
                        <a:buNone/>
                      </a:pPr>
                      <a:r>
                        <a:rPr lang="en-US" sz="1800" dirty="0"/>
                        <a:t>2)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Liquidity</a:t>
                      </a:r>
                      <a:r>
                        <a:rPr lang="en-US" sz="1800" dirty="0"/>
                        <a:t> requirements, </a:t>
                      </a:r>
                    </a:p>
                    <a:p>
                      <a:pPr>
                        <a:buNone/>
                      </a:pPr>
                      <a:r>
                        <a:rPr lang="en-US" sz="1800" dirty="0"/>
                        <a:t>3) Anti-cyclical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buffers</a:t>
                      </a:r>
                      <a:r>
                        <a:rPr lang="en-US" sz="1800" dirty="0"/>
                        <a:t>, </a:t>
                      </a:r>
                    </a:p>
                    <a:p>
                      <a:pPr>
                        <a:buNone/>
                      </a:pPr>
                      <a:r>
                        <a:rPr lang="en-US" sz="1800" dirty="0"/>
                        <a:t>4)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Remunerations</a:t>
                      </a:r>
                      <a:r>
                        <a:rPr lang="en-US" sz="1800" dirty="0"/>
                        <a:t> </a:t>
                      </a:r>
                    </a:p>
                    <a:p>
                      <a:pPr>
                        <a:buNone/>
                      </a:pPr>
                      <a:r>
                        <a:rPr lang="en-US" sz="1800" dirty="0"/>
                        <a:t>5)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Governance</a:t>
                      </a:r>
                    </a:p>
                    <a:p>
                      <a:pPr>
                        <a:buNone/>
                      </a:pPr>
                      <a:r>
                        <a:rPr lang="en-US" sz="1800" dirty="0"/>
                        <a:t>6)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Exposure</a:t>
                      </a:r>
                      <a:r>
                        <a:rPr lang="en-US" sz="1800" dirty="0"/>
                        <a:t> rules, </a:t>
                      </a:r>
                    </a:p>
                    <a:p>
                      <a:pPr>
                        <a:buNone/>
                      </a:pPr>
                      <a:r>
                        <a:rPr lang="en-US" sz="1800" dirty="0"/>
                        <a:t>7)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Leverage</a:t>
                      </a:r>
                      <a:r>
                        <a:rPr lang="en-US" sz="1800" dirty="0"/>
                        <a:t> ratio</a:t>
                      </a:r>
                    </a:p>
                    <a:p>
                      <a:pPr>
                        <a:buNone/>
                      </a:pPr>
                      <a:r>
                        <a:rPr lang="en-US" sz="1800" dirty="0"/>
                        <a:t>8)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Structural Measures </a:t>
                      </a:r>
                    </a:p>
                    <a:p>
                      <a:pPr>
                        <a:buNone/>
                      </a:pPr>
                      <a:r>
                        <a:rPr lang="en-US" sz="1800" dirty="0"/>
                        <a:t>9)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TBTF</a:t>
                      </a:r>
                      <a:r>
                        <a:rPr lang="en-US" sz="1800" dirty="0"/>
                        <a:t>…</a:t>
                      </a:r>
                    </a:p>
                    <a:p>
                      <a:pPr>
                        <a:buNone/>
                      </a:pPr>
                      <a:endParaRPr lang="en-US" sz="1800" dirty="0"/>
                    </a:p>
                    <a:p>
                      <a:pPr>
                        <a:buNone/>
                      </a:pPr>
                      <a:r>
                        <a:rPr lang="en-US" sz="1800" u="sng" dirty="0">
                          <a:solidFill>
                            <a:srgbClr val="FF0000"/>
                          </a:solidFill>
                        </a:rPr>
                        <a:t>MACROPRUDENTIAL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800" dirty="0"/>
                        <a:t>requirements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199469"/>
                  </a:ext>
                </a:extLst>
              </a:tr>
            </a:tbl>
          </a:graphicData>
        </a:graphic>
      </p:graphicFrame>
      <p:sp>
        <p:nvSpPr>
          <p:cNvPr id="5" name="Estrella: 5 puntas 4">
            <a:extLst>
              <a:ext uri="{FF2B5EF4-FFF2-40B4-BE49-F238E27FC236}">
                <a16:creationId xmlns:a16="http://schemas.microsoft.com/office/drawing/2014/main" id="{8E51065A-9F4B-4D3C-9D62-C83D55CAC372}"/>
              </a:ext>
            </a:extLst>
          </p:cNvPr>
          <p:cNvSpPr/>
          <p:nvPr/>
        </p:nvSpPr>
        <p:spPr>
          <a:xfrm>
            <a:off x="8460432" y="14049"/>
            <a:ext cx="683568" cy="7177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137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0308" y="248072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s-ES" b="1" dirty="0"/>
            </a:br>
            <a:r>
              <a:rPr lang="es-ES" b="1" dirty="0"/>
              <a:t>PROTECT</a:t>
            </a:r>
            <a:r>
              <a:rPr lang="en-US" dirty="0"/>
              <a:t> </a:t>
            </a:r>
            <a:br>
              <a:rPr lang="en-US" dirty="0"/>
            </a:br>
            <a:r>
              <a:rPr lang="en-US" sz="2700" dirty="0"/>
              <a:t>State  Privileges, protections, subsidies, entry barriers… </a:t>
            </a:r>
            <a:br>
              <a:rPr lang="en-US" dirty="0"/>
            </a:br>
            <a:endParaRPr lang="es-ES" sz="27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9411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600" dirty="0"/>
              <a:t>1)  The access to </a:t>
            </a:r>
            <a:r>
              <a:rPr lang="en-US" sz="2600" dirty="0">
                <a:solidFill>
                  <a:srgbClr val="FFFF00"/>
                </a:solidFill>
              </a:rPr>
              <a:t>Safe Money </a:t>
            </a:r>
            <a:r>
              <a:rPr lang="en-US" sz="2600" dirty="0"/>
              <a:t>privilege:</a:t>
            </a:r>
            <a:r>
              <a:rPr lang="en-US" sz="2600" dirty="0">
                <a:solidFill>
                  <a:srgbClr val="FFFF00"/>
                </a:solidFill>
              </a:rPr>
              <a:t> </a:t>
            </a:r>
            <a:r>
              <a:rPr lang="en-US" sz="2600" dirty="0"/>
              <a:t>only banks can hold current accounts at the CB.</a:t>
            </a:r>
            <a:endParaRPr lang="en-US" sz="2600" dirty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sz="2600" dirty="0"/>
              <a:t>2) Deposits </a:t>
            </a:r>
            <a:r>
              <a:rPr lang="en-US" sz="2600" dirty="0">
                <a:solidFill>
                  <a:srgbClr val="FFFF00"/>
                </a:solidFill>
              </a:rPr>
              <a:t>Insurance</a:t>
            </a:r>
          </a:p>
          <a:p>
            <a:pPr>
              <a:buNone/>
            </a:pPr>
            <a:r>
              <a:rPr lang="en-US" sz="2600" dirty="0"/>
              <a:t>3) </a:t>
            </a:r>
            <a:r>
              <a:rPr lang="en-US" sz="2600" dirty="0">
                <a:solidFill>
                  <a:srgbClr val="FFFF00"/>
                </a:solidFill>
              </a:rPr>
              <a:t>Liquidity</a:t>
            </a:r>
            <a:r>
              <a:rPr lang="en-US" sz="2600" dirty="0"/>
              <a:t> Support</a:t>
            </a:r>
          </a:p>
          <a:p>
            <a:pPr>
              <a:buNone/>
            </a:pPr>
            <a:r>
              <a:rPr lang="en-US" sz="2600" dirty="0"/>
              <a:t>4) Tax-payers money to  </a:t>
            </a:r>
            <a:r>
              <a:rPr lang="en-US" sz="2600" dirty="0">
                <a:solidFill>
                  <a:srgbClr val="FFFF00"/>
                </a:solidFill>
              </a:rPr>
              <a:t>Bail out</a:t>
            </a:r>
          </a:p>
          <a:p>
            <a:pPr>
              <a:buNone/>
            </a:pPr>
            <a:r>
              <a:rPr lang="en-US" sz="2600" dirty="0"/>
              <a:t>5) Bankruptcy Laws are not enforced. Special </a:t>
            </a:r>
            <a:r>
              <a:rPr lang="en-US" sz="2600" dirty="0">
                <a:solidFill>
                  <a:srgbClr val="FFFF00"/>
                </a:solidFill>
              </a:rPr>
              <a:t>Resolution</a:t>
            </a:r>
          </a:p>
          <a:p>
            <a:pPr>
              <a:buNone/>
            </a:pPr>
            <a:r>
              <a:rPr lang="en-US" sz="2600" dirty="0"/>
              <a:t>6)  Subsidy: digital </a:t>
            </a:r>
            <a:r>
              <a:rPr lang="en-US" sz="2600" dirty="0" err="1">
                <a:solidFill>
                  <a:srgbClr val="FFFF00"/>
                </a:solidFill>
              </a:rPr>
              <a:t>Seniorage</a:t>
            </a:r>
            <a:endParaRPr lang="en-US" sz="2600" dirty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sz="2600" dirty="0"/>
              <a:t>7)   </a:t>
            </a:r>
            <a:r>
              <a:rPr lang="en-US" sz="2600" dirty="0">
                <a:solidFill>
                  <a:srgbClr val="FFFF00"/>
                </a:solidFill>
              </a:rPr>
              <a:t>Competition and Antitrust</a:t>
            </a:r>
            <a:r>
              <a:rPr lang="en-US" sz="2600" dirty="0"/>
              <a:t> laws are no enforced</a:t>
            </a:r>
          </a:p>
          <a:p>
            <a:pPr>
              <a:buNone/>
            </a:pPr>
            <a:r>
              <a:rPr lang="en-US" sz="2600" dirty="0"/>
              <a:t>8)    </a:t>
            </a:r>
            <a:r>
              <a:rPr lang="en-US" sz="2600" dirty="0">
                <a:solidFill>
                  <a:srgbClr val="FFFF00"/>
                </a:solidFill>
              </a:rPr>
              <a:t>Public Institutions: Supervisors and Central Banks </a:t>
            </a:r>
            <a:r>
              <a:rPr lang="en-US" sz="2600" dirty="0"/>
              <a:t>are a “di facto” guardians of profitability of banks</a:t>
            </a:r>
            <a:endParaRPr lang="es-ES" sz="2600" dirty="0"/>
          </a:p>
        </p:txBody>
      </p:sp>
      <p:sp>
        <p:nvSpPr>
          <p:cNvPr id="5" name="Estrella: 5 puntas 4">
            <a:extLst>
              <a:ext uri="{FF2B5EF4-FFF2-40B4-BE49-F238E27FC236}">
                <a16:creationId xmlns:a16="http://schemas.microsoft.com/office/drawing/2014/main" id="{B1F2B00C-A44F-4F6E-A2E8-F5BAFE591C6C}"/>
              </a:ext>
            </a:extLst>
          </p:cNvPr>
          <p:cNvSpPr/>
          <p:nvPr/>
        </p:nvSpPr>
        <p:spPr>
          <a:xfrm>
            <a:off x="8460432" y="14049"/>
            <a:ext cx="683568" cy="7177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CONSTRAIN</a:t>
            </a:r>
            <a:br>
              <a:rPr lang="en-US" sz="3200" dirty="0"/>
            </a:br>
            <a:r>
              <a:rPr lang="en-US" sz="3200" dirty="0"/>
              <a:t>State instructions, decrees, requirements, directives…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600" b="1" u="sng" dirty="0">
                <a:solidFill>
                  <a:srgbClr val="FFFF00"/>
                </a:solidFill>
              </a:rPr>
              <a:t>MICROPRUDENTIAL </a:t>
            </a:r>
            <a:r>
              <a:rPr lang="en-US" sz="2600" dirty="0"/>
              <a:t>regulations (Basel III):</a:t>
            </a:r>
          </a:p>
          <a:p>
            <a:pPr>
              <a:buNone/>
            </a:pPr>
            <a:r>
              <a:rPr lang="en-US" sz="2600" dirty="0"/>
              <a:t>1) </a:t>
            </a:r>
            <a:r>
              <a:rPr lang="en-US" sz="2600" dirty="0">
                <a:solidFill>
                  <a:srgbClr val="FFFF00"/>
                </a:solidFill>
              </a:rPr>
              <a:t>Capital </a:t>
            </a:r>
            <a:r>
              <a:rPr lang="en-US" sz="2600" dirty="0"/>
              <a:t>requirements</a:t>
            </a:r>
          </a:p>
          <a:p>
            <a:pPr>
              <a:buNone/>
            </a:pPr>
            <a:r>
              <a:rPr lang="en-US" sz="2600" dirty="0"/>
              <a:t>2) </a:t>
            </a:r>
            <a:r>
              <a:rPr lang="en-US" sz="2600" dirty="0">
                <a:solidFill>
                  <a:srgbClr val="FFFF00"/>
                </a:solidFill>
              </a:rPr>
              <a:t>Liquidity</a:t>
            </a:r>
            <a:r>
              <a:rPr lang="en-US" sz="2600" dirty="0"/>
              <a:t> requirements, </a:t>
            </a:r>
          </a:p>
          <a:p>
            <a:pPr>
              <a:buNone/>
            </a:pPr>
            <a:r>
              <a:rPr lang="en-US" sz="2600" dirty="0"/>
              <a:t>3) Anti-cyclical </a:t>
            </a:r>
            <a:r>
              <a:rPr lang="en-US" sz="2600" dirty="0">
                <a:solidFill>
                  <a:srgbClr val="FFFF00"/>
                </a:solidFill>
              </a:rPr>
              <a:t>buffers</a:t>
            </a:r>
            <a:r>
              <a:rPr lang="en-US" sz="2600" dirty="0"/>
              <a:t>, </a:t>
            </a:r>
          </a:p>
          <a:p>
            <a:pPr>
              <a:buNone/>
            </a:pPr>
            <a:r>
              <a:rPr lang="en-US" sz="2600" dirty="0"/>
              <a:t>4) </a:t>
            </a:r>
            <a:r>
              <a:rPr lang="en-US" sz="2600" dirty="0">
                <a:solidFill>
                  <a:srgbClr val="FFFF00"/>
                </a:solidFill>
              </a:rPr>
              <a:t>Remunerations</a:t>
            </a:r>
            <a:r>
              <a:rPr lang="en-US" sz="2600" dirty="0"/>
              <a:t> </a:t>
            </a:r>
          </a:p>
          <a:p>
            <a:pPr>
              <a:buNone/>
            </a:pPr>
            <a:r>
              <a:rPr lang="en-US" sz="2600" dirty="0"/>
              <a:t>5) </a:t>
            </a:r>
            <a:r>
              <a:rPr lang="en-US" sz="2600" dirty="0">
                <a:solidFill>
                  <a:srgbClr val="FFFF00"/>
                </a:solidFill>
              </a:rPr>
              <a:t>Governance</a:t>
            </a:r>
          </a:p>
          <a:p>
            <a:pPr>
              <a:buNone/>
            </a:pPr>
            <a:r>
              <a:rPr lang="en-US" sz="2600" dirty="0"/>
              <a:t>6) </a:t>
            </a:r>
            <a:r>
              <a:rPr lang="en-US" sz="2600" dirty="0">
                <a:solidFill>
                  <a:srgbClr val="FFFF00"/>
                </a:solidFill>
              </a:rPr>
              <a:t>Exposure</a:t>
            </a:r>
            <a:r>
              <a:rPr lang="en-US" sz="2600" dirty="0"/>
              <a:t> rules, </a:t>
            </a:r>
          </a:p>
          <a:p>
            <a:pPr>
              <a:buNone/>
            </a:pPr>
            <a:r>
              <a:rPr lang="en-US" sz="2600" dirty="0"/>
              <a:t>7) </a:t>
            </a:r>
            <a:r>
              <a:rPr lang="en-US" sz="2600" dirty="0">
                <a:solidFill>
                  <a:srgbClr val="FFFF00"/>
                </a:solidFill>
              </a:rPr>
              <a:t>Leverage</a:t>
            </a:r>
            <a:r>
              <a:rPr lang="en-US" sz="2600" dirty="0"/>
              <a:t> ratio</a:t>
            </a:r>
          </a:p>
          <a:p>
            <a:pPr>
              <a:buNone/>
            </a:pPr>
            <a:r>
              <a:rPr lang="en-US" sz="2600" dirty="0"/>
              <a:t>8) </a:t>
            </a:r>
            <a:r>
              <a:rPr lang="en-US" sz="2600" dirty="0">
                <a:solidFill>
                  <a:srgbClr val="FFFF00"/>
                </a:solidFill>
              </a:rPr>
              <a:t>Structural Measures</a:t>
            </a:r>
            <a:r>
              <a:rPr lang="en-US" sz="2600" dirty="0"/>
              <a:t> </a:t>
            </a:r>
          </a:p>
          <a:p>
            <a:pPr>
              <a:buNone/>
            </a:pPr>
            <a:r>
              <a:rPr lang="en-US" sz="2600" dirty="0"/>
              <a:t>9) </a:t>
            </a:r>
            <a:r>
              <a:rPr lang="en-US" sz="2600" dirty="0">
                <a:solidFill>
                  <a:srgbClr val="FFFF00"/>
                </a:solidFill>
              </a:rPr>
              <a:t>TBTF</a:t>
            </a:r>
            <a:r>
              <a:rPr lang="en-US" sz="2600" dirty="0"/>
              <a:t>…</a:t>
            </a:r>
          </a:p>
          <a:p>
            <a:pPr>
              <a:buNone/>
            </a:pPr>
            <a:r>
              <a:rPr lang="en-US" sz="2600" b="1" u="sng" dirty="0">
                <a:solidFill>
                  <a:srgbClr val="FFFF00"/>
                </a:solidFill>
              </a:rPr>
              <a:t>MACROPRUDENTIAL</a:t>
            </a:r>
            <a:r>
              <a:rPr lang="en-US" sz="2600" dirty="0">
                <a:solidFill>
                  <a:srgbClr val="FFFF00"/>
                </a:solidFill>
              </a:rPr>
              <a:t> </a:t>
            </a:r>
            <a:r>
              <a:rPr lang="en-US" sz="2600" dirty="0"/>
              <a:t>requirements</a:t>
            </a:r>
            <a:endParaRPr lang="en-US" sz="26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5" name="Estrella: 5 puntas 4">
            <a:extLst>
              <a:ext uri="{FF2B5EF4-FFF2-40B4-BE49-F238E27FC236}">
                <a16:creationId xmlns:a16="http://schemas.microsoft.com/office/drawing/2014/main" id="{7ED4636F-60D3-4336-92FF-7C16B76CE30C}"/>
              </a:ext>
            </a:extLst>
          </p:cNvPr>
          <p:cNvSpPr/>
          <p:nvPr/>
        </p:nvSpPr>
        <p:spPr>
          <a:xfrm>
            <a:off x="8460432" y="14049"/>
            <a:ext cx="683568" cy="7177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B4D389-500D-4D21-B143-C2F55101E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CBDC </a:t>
            </a:r>
            <a:r>
              <a:rPr lang="en-US" u="sng" dirty="0"/>
              <a:t>separate</a:t>
            </a:r>
            <a:r>
              <a:rPr lang="en-US" dirty="0"/>
              <a:t> Money &amp; Banking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87410D-6343-4E70-A9AD-039C45957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Money</a:t>
            </a:r>
            <a:r>
              <a:rPr lang="en-US" dirty="0"/>
              <a:t> goes Public and Safe:</a:t>
            </a:r>
          </a:p>
          <a:p>
            <a:pPr lvl="1"/>
            <a:r>
              <a:rPr lang="en-US" dirty="0"/>
              <a:t> Money Registry</a:t>
            </a:r>
          </a:p>
          <a:p>
            <a:pPr lvl="1"/>
            <a:r>
              <a:rPr lang="en-US" dirty="0"/>
              <a:t> Money Creation</a:t>
            </a:r>
          </a:p>
          <a:p>
            <a:pPr lvl="1"/>
            <a:r>
              <a:rPr lang="en-US" dirty="0"/>
              <a:t>Payments infrastructures</a:t>
            </a:r>
          </a:p>
          <a:p>
            <a:r>
              <a:rPr lang="en-US" b="1" dirty="0">
                <a:solidFill>
                  <a:srgbClr val="FFFF00"/>
                </a:solidFill>
              </a:rPr>
              <a:t>Banking</a:t>
            </a:r>
            <a:r>
              <a:rPr lang="en-US" b="1" dirty="0"/>
              <a:t> </a:t>
            </a:r>
            <a:r>
              <a:rPr lang="en-US" dirty="0"/>
              <a:t> is open to Private Competition:</a:t>
            </a:r>
          </a:p>
          <a:p>
            <a:pPr lvl="1"/>
            <a:r>
              <a:rPr lang="en-US" dirty="0"/>
              <a:t>Payments Services</a:t>
            </a:r>
          </a:p>
          <a:p>
            <a:pPr lvl="1"/>
            <a:r>
              <a:rPr lang="en-US" dirty="0"/>
              <a:t>Lending to households and SME</a:t>
            </a:r>
          </a:p>
        </p:txBody>
      </p:sp>
      <p:sp>
        <p:nvSpPr>
          <p:cNvPr id="4" name="Estrella: 5 puntas 3">
            <a:extLst>
              <a:ext uri="{FF2B5EF4-FFF2-40B4-BE49-F238E27FC236}">
                <a16:creationId xmlns:a16="http://schemas.microsoft.com/office/drawing/2014/main" id="{BBBE4087-308C-41E3-88DF-81E84105D56E}"/>
              </a:ext>
            </a:extLst>
          </p:cNvPr>
          <p:cNvSpPr/>
          <p:nvPr/>
        </p:nvSpPr>
        <p:spPr>
          <a:xfrm>
            <a:off x="8460432" y="14049"/>
            <a:ext cx="683568" cy="7177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37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E20D28-452F-4D4D-B837-B127456C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CBDC  benefits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58A065-6951-4D0A-BB11-2E60AA784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77500" lnSpcReduction="20000"/>
          </a:bodyPr>
          <a:lstStyle/>
          <a:p>
            <a:r>
              <a:rPr lang="en-US" sz="3100" b="1" u="sng" dirty="0"/>
              <a:t>Stability </a:t>
            </a:r>
            <a:r>
              <a:rPr lang="en-US" sz="3100" b="1" dirty="0"/>
              <a:t>(Safe Money)</a:t>
            </a:r>
            <a:r>
              <a:rPr lang="en-US" sz="3100" dirty="0"/>
              <a:t>:</a:t>
            </a:r>
          </a:p>
          <a:p>
            <a:pPr lvl="1"/>
            <a:r>
              <a:rPr lang="en-US" sz="3100" dirty="0"/>
              <a:t>No more Credit bubbles, Debt is not subsidized</a:t>
            </a:r>
          </a:p>
          <a:p>
            <a:pPr lvl="1"/>
            <a:r>
              <a:rPr lang="es-ES" sz="3100" dirty="0"/>
              <a:t>No more Banking crises, </a:t>
            </a:r>
            <a:r>
              <a:rPr lang="en-US" sz="3100" dirty="0"/>
              <a:t>taxpayers do not save banks</a:t>
            </a:r>
          </a:p>
          <a:p>
            <a:pPr lvl="1"/>
            <a:r>
              <a:rPr lang="en-US" sz="3100" dirty="0"/>
              <a:t>Shorter</a:t>
            </a:r>
            <a:r>
              <a:rPr lang="es-ES" sz="3100" dirty="0"/>
              <a:t> </a:t>
            </a:r>
            <a:r>
              <a:rPr lang="en-US" sz="3100" dirty="0"/>
              <a:t>recessions, rapid recoveries</a:t>
            </a:r>
          </a:p>
          <a:p>
            <a:pPr lvl="1"/>
            <a:r>
              <a:rPr lang="en-US" sz="3100" dirty="0"/>
              <a:t>More efficient monetary policy.</a:t>
            </a:r>
          </a:p>
          <a:p>
            <a:pPr lvl="1"/>
            <a:endParaRPr lang="en-US" sz="3100" dirty="0"/>
          </a:p>
          <a:p>
            <a:r>
              <a:rPr lang="en-US" sz="3100" b="1" u="sng" dirty="0"/>
              <a:t>Competition </a:t>
            </a:r>
            <a:r>
              <a:rPr lang="en-US" sz="3100" b="1" dirty="0"/>
              <a:t>(Banking liberalization)</a:t>
            </a:r>
            <a:r>
              <a:rPr lang="en-US" sz="3100" dirty="0"/>
              <a:t>:</a:t>
            </a:r>
          </a:p>
          <a:p>
            <a:pPr lvl="1"/>
            <a:r>
              <a:rPr lang="en-US" sz="3100" dirty="0"/>
              <a:t>More innovation, more efficiency, more growth, more welfare.</a:t>
            </a:r>
          </a:p>
          <a:p>
            <a:pPr lvl="1"/>
            <a:r>
              <a:rPr lang="en-US" sz="3100" dirty="0"/>
              <a:t>No State intervention in private  activities</a:t>
            </a:r>
          </a:p>
          <a:p>
            <a:pPr lvl="1"/>
            <a:r>
              <a:rPr lang="en-US" sz="3100" dirty="0"/>
              <a:t>No more Protections , privileges, subsidies, “</a:t>
            </a:r>
            <a:r>
              <a:rPr lang="en-US" sz="3100" dirty="0" err="1"/>
              <a:t>sovietlike</a:t>
            </a:r>
            <a:r>
              <a:rPr lang="en-US" sz="3100" dirty="0"/>
              <a:t>” regulation…</a:t>
            </a:r>
          </a:p>
          <a:p>
            <a:pPr lvl="1"/>
            <a:r>
              <a:rPr lang="en-US" sz="3100" dirty="0"/>
              <a:t>Public regulation to protect citizens and correct  market failures</a:t>
            </a:r>
          </a:p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A15DF5-0541-49E3-8BA3-AFDF10272026}"/>
              </a:ext>
            </a:extLst>
          </p:cNvPr>
          <p:cNvSpPr txBox="1"/>
          <p:nvPr/>
        </p:nvSpPr>
        <p:spPr>
          <a:xfrm>
            <a:off x="539552" y="274638"/>
            <a:ext cx="998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Proposal</a:t>
            </a:r>
          </a:p>
        </p:txBody>
      </p:sp>
      <p:sp>
        <p:nvSpPr>
          <p:cNvPr id="5" name="Estrella: 5 puntas 4">
            <a:extLst>
              <a:ext uri="{FF2B5EF4-FFF2-40B4-BE49-F238E27FC236}">
                <a16:creationId xmlns:a16="http://schemas.microsoft.com/office/drawing/2014/main" id="{EC0D0AE3-CF32-416C-AE7F-FCF418FB067C}"/>
              </a:ext>
            </a:extLst>
          </p:cNvPr>
          <p:cNvSpPr/>
          <p:nvPr/>
        </p:nvSpPr>
        <p:spPr>
          <a:xfrm>
            <a:off x="8460432" y="14049"/>
            <a:ext cx="683568" cy="7177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59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CBDC: A Banking Structural  Reform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LIBERALIZATION. </a:t>
            </a:r>
            <a:endParaRPr lang="en-US" sz="2200" dirty="0"/>
          </a:p>
          <a:p>
            <a:pPr lvl="1"/>
            <a:r>
              <a:rPr lang="en-US" dirty="0"/>
              <a:t>Liberation of Money</a:t>
            </a:r>
          </a:p>
          <a:p>
            <a:pPr lvl="2"/>
            <a:r>
              <a:rPr lang="en-US" dirty="0"/>
              <a:t>Lift prohibition to access to CBDC </a:t>
            </a:r>
            <a:endParaRPr lang="en-US" sz="1900" dirty="0"/>
          </a:p>
          <a:p>
            <a:pPr lvl="1"/>
            <a:r>
              <a:rPr lang="en-US" dirty="0"/>
              <a:t>Liberalization of Banking</a:t>
            </a:r>
          </a:p>
          <a:p>
            <a:pPr lvl="2"/>
            <a:r>
              <a:rPr lang="en-US" dirty="0"/>
              <a:t>No more </a:t>
            </a:r>
            <a:r>
              <a:rPr lang="en-US" u="sng" dirty="0"/>
              <a:t>protective</a:t>
            </a:r>
            <a:r>
              <a:rPr lang="en-US" dirty="0"/>
              <a:t> regulation</a:t>
            </a:r>
          </a:p>
          <a:p>
            <a:pPr lvl="2"/>
            <a:r>
              <a:rPr lang="en-US" dirty="0"/>
              <a:t>No more </a:t>
            </a:r>
            <a:r>
              <a:rPr lang="en-US" u="sng" dirty="0"/>
              <a:t>interventionist</a:t>
            </a:r>
            <a:r>
              <a:rPr lang="en-US" dirty="0"/>
              <a:t> regulation.</a:t>
            </a:r>
          </a:p>
          <a:p>
            <a:r>
              <a:rPr lang="en-US" dirty="0"/>
              <a:t>RE-REGULATION: </a:t>
            </a:r>
            <a:r>
              <a:rPr lang="en-US" sz="2200" dirty="0"/>
              <a:t>Regulation to protect citizens, not firms.</a:t>
            </a:r>
          </a:p>
          <a:p>
            <a:pPr lvl="1"/>
            <a:r>
              <a:rPr lang="en-US" dirty="0"/>
              <a:t>Protect Markets, Protect Consumers</a:t>
            </a:r>
          </a:p>
          <a:p>
            <a:pPr lvl="1"/>
            <a:r>
              <a:rPr lang="en-US" dirty="0"/>
              <a:t>Correct market failures: Consumers protection, climate change, inclusion, etc.</a:t>
            </a:r>
          </a:p>
          <a:p>
            <a:pPr lvl="1"/>
            <a:r>
              <a:rPr lang="en-US" dirty="0"/>
              <a:t>No more regulation to impair markets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Estrella: 5 puntas 3">
            <a:extLst>
              <a:ext uri="{FF2B5EF4-FFF2-40B4-BE49-F238E27FC236}">
                <a16:creationId xmlns:a16="http://schemas.microsoft.com/office/drawing/2014/main" id="{9CC248E5-2D31-4080-8E07-561167967653}"/>
              </a:ext>
            </a:extLst>
          </p:cNvPr>
          <p:cNvSpPr/>
          <p:nvPr/>
        </p:nvSpPr>
        <p:spPr>
          <a:xfrm>
            <a:off x="8460432" y="14049"/>
            <a:ext cx="683568" cy="7177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2AC3440-BF61-4456-A50F-99EFC6239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The end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7EE39D0-AA7A-4F4F-9F41-6076BBB8EE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489950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651</Words>
  <Application>Microsoft Office PowerPoint</Application>
  <PresentationFormat>Presentación en pantalla (4:3)</PresentationFormat>
  <Paragraphs>112</Paragraphs>
  <Slides>11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Arial</vt:lpstr>
      <vt:lpstr>Calibri</vt:lpstr>
      <vt:lpstr>Tema de Office</vt:lpstr>
      <vt:lpstr>The Future of Money Stability and Competition</vt:lpstr>
      <vt:lpstr>Presentación de PowerPoint</vt:lpstr>
      <vt:lpstr>cbDC*    PROBLEMS</vt:lpstr>
      <vt:lpstr>What do Banks do?</vt:lpstr>
      <vt:lpstr>Protect &amp; Constrain State Intervention.    2 Regulatory Blocks.</vt:lpstr>
      <vt:lpstr> PROTECT  State  Privileges, protections, subsidies, entry barriers…  </vt:lpstr>
      <vt:lpstr>CONSTRAIN State instructions, decrees, requirements, directives…</vt:lpstr>
      <vt:lpstr>CBDC separate Money &amp; Banking</vt:lpstr>
      <vt:lpstr>CBDC  benefits</vt:lpstr>
      <vt:lpstr>CBDC: A Banking Structural  Reform</vt:lpstr>
      <vt:lpstr>                         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mfo</dc:creator>
  <cp:lastModifiedBy>Miguel Fernandez</cp:lastModifiedBy>
  <cp:revision>88</cp:revision>
  <cp:lastPrinted>2019-05-30T05:53:51Z</cp:lastPrinted>
  <dcterms:created xsi:type="dcterms:W3CDTF">2019-04-05T06:32:09Z</dcterms:created>
  <dcterms:modified xsi:type="dcterms:W3CDTF">2019-06-14T08:05:43Z</dcterms:modified>
</cp:coreProperties>
</file>